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5"/>
  </p:notesMasterIdLst>
  <p:sldIdLst>
    <p:sldId id="257" r:id="rId2"/>
    <p:sldId id="298" r:id="rId3"/>
    <p:sldId id="258" r:id="rId4"/>
    <p:sldId id="259" r:id="rId5"/>
    <p:sldId id="299" r:id="rId6"/>
    <p:sldId id="301" r:id="rId7"/>
    <p:sldId id="303" r:id="rId8"/>
    <p:sldId id="302" r:id="rId9"/>
    <p:sldId id="261" r:id="rId10"/>
    <p:sldId id="260" r:id="rId11"/>
    <p:sldId id="281" r:id="rId12"/>
    <p:sldId id="304" r:id="rId13"/>
    <p:sldId id="305"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249">
          <p15:clr>
            <a:srgbClr val="A4A3A4"/>
          </p15:clr>
        </p15:guide>
        <p15:guide id="3" orient="horz" pos="1056">
          <p15:clr>
            <a:srgbClr val="A4A3A4"/>
          </p15:clr>
        </p15:guide>
        <p15:guide id="4" pos="2880">
          <p15:clr>
            <a:srgbClr val="A4A3A4"/>
          </p15:clr>
        </p15:guide>
        <p15:guide id="5" pos="192">
          <p15:clr>
            <a:srgbClr val="A4A3A4"/>
          </p15:clr>
        </p15:guide>
        <p15:guide id="6" pos="55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6851C"/>
    <a:srgbClr val="333333"/>
    <a:srgbClr val="55BCEB"/>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87577" autoAdjust="0"/>
  </p:normalViewPr>
  <p:slideViewPr>
    <p:cSldViewPr>
      <p:cViewPr varScale="1">
        <p:scale>
          <a:sx n="114" d="100"/>
          <a:sy n="114" d="100"/>
        </p:scale>
        <p:origin x="1728" y="108"/>
      </p:cViewPr>
      <p:guideLst>
        <p:guide orient="horz" pos="2160"/>
        <p:guide orient="horz" pos="4249"/>
        <p:guide orient="horz" pos="1056"/>
        <p:guide pos="2880"/>
        <p:guide pos="192"/>
        <p:guide pos="55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499C6-D48E-4AFC-A469-F2D8C95FDC0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F68241-01B4-4ADD-BB81-624C6AB27F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12AF10-86F3-44EE-884E-8449FD008E08}" type="datetimeFigureOut">
              <a:rPr lang="en-US"/>
              <a:pPr>
                <a:defRPr/>
              </a:pPr>
              <a:t>11/20/2018</a:t>
            </a:fld>
            <a:endParaRPr lang="en-US"/>
          </a:p>
        </p:txBody>
      </p:sp>
      <p:sp>
        <p:nvSpPr>
          <p:cNvPr id="4" name="Slide Image Placeholder 3">
            <a:extLst>
              <a:ext uri="{FF2B5EF4-FFF2-40B4-BE49-F238E27FC236}">
                <a16:creationId xmlns:a16="http://schemas.microsoft.com/office/drawing/2014/main" id="{28910120-14F0-4F5A-828A-834327D19D4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A933A2F-6D93-4913-AC9F-8FD679C47A6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A38DF98-58DC-4EB1-9DEC-96293B05F8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C52511E-C1A7-4A47-9C5B-EEFDE18EB30D}"/>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482DDBC-96C5-448B-923A-7ADC4C6686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78F00B2-EF32-41BE-B425-73CAE8BDB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322A482-4A91-4E54-B304-8E24625FC1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Avg Open Rate: 20.6%</a:t>
            </a:r>
          </a:p>
          <a:p>
            <a:pPr eaLnBrk="1" hangingPunct="1">
              <a:spcBef>
                <a:spcPct val="0"/>
              </a:spcBef>
            </a:pPr>
            <a:r>
              <a:rPr lang="en-US" altLang="en-US"/>
              <a:t>Avg CTR: 7.3%</a:t>
            </a:r>
          </a:p>
        </p:txBody>
      </p:sp>
      <p:sp>
        <p:nvSpPr>
          <p:cNvPr id="24580" name="Slide Number Placeholder 3">
            <a:extLst>
              <a:ext uri="{FF2B5EF4-FFF2-40B4-BE49-F238E27FC236}">
                <a16:creationId xmlns:a16="http://schemas.microsoft.com/office/drawing/2014/main" id="{127E601A-1E39-4019-A775-EFA85885D2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EED20A-D290-4A27-8F7D-E5FF66CB6453}"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E55F4-612C-416B-BB64-3956D3CE62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043CAEE6-B54A-4926-A781-8A87C99EB731}"/>
              </a:ext>
            </a:extLst>
          </p:cNvPr>
          <p:cNvGrpSpPr>
            <a:grpSpLocks/>
          </p:cNvGrpSpPr>
          <p:nvPr userDrawn="1"/>
        </p:nvGrpSpPr>
        <p:grpSpPr bwMode="auto">
          <a:xfrm>
            <a:off x="184150" y="195263"/>
            <a:ext cx="8775700" cy="6467475"/>
            <a:chOff x="184827" y="194552"/>
            <a:chExt cx="8774348" cy="6468895"/>
          </a:xfrm>
        </p:grpSpPr>
        <p:sp>
          <p:nvSpPr>
            <p:cNvPr id="6" name="Rounded Rectangle 4">
              <a:extLst>
                <a:ext uri="{FF2B5EF4-FFF2-40B4-BE49-F238E27FC236}">
                  <a16:creationId xmlns:a16="http://schemas.microsoft.com/office/drawing/2014/main" id="{86F259D4-308D-4AF0-8417-572D275DFC77}"/>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928338F5-5D82-4901-9B37-521DA4DA5794}"/>
                </a:ext>
              </a:extLst>
            </p:cNvPr>
            <p:cNvCxnSpPr/>
            <p:nvPr userDrawn="1"/>
          </p:nvCxnSpPr>
          <p:spPr>
            <a:xfrm>
              <a:off x="3348228" y="1401317"/>
              <a:ext cx="561094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B083FD-5A20-47BF-962B-C426D2830602}"/>
                </a:ext>
              </a:extLst>
            </p:cNvPr>
            <p:cNvCxnSpPr/>
            <p:nvPr userDrawn="1"/>
          </p:nvCxnSpPr>
          <p:spPr>
            <a:xfrm flipV="1">
              <a:off x="184827" y="1399729"/>
              <a:ext cx="539667" cy="158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7BE0C9A4-C797-4309-AEDD-5B7E74F1A1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438400"/>
            <a:ext cx="7772400" cy="1470025"/>
          </a:xfrm>
        </p:spPr>
        <p:txBody>
          <a:bodyPr anchor="b">
            <a:normAutofit/>
          </a:bodyPr>
          <a:lstStyle>
            <a:lvl1pPr algn="ctr">
              <a:lnSpc>
                <a:spcPct val="80000"/>
              </a:lnSpc>
              <a:defRPr sz="4200">
                <a:latin typeface="Frutiger LT Std 45 Light" pitchFamily="34" charset="0"/>
              </a:defRPr>
            </a:lvl1pPr>
          </a:lstStyle>
          <a:p>
            <a:r>
              <a:rPr lang="en-US" dirty="0"/>
              <a:t>Click to edit Master title style</a:t>
            </a:r>
          </a:p>
        </p:txBody>
      </p:sp>
      <p:sp>
        <p:nvSpPr>
          <p:cNvPr id="3" name="Subtitle 2"/>
          <p:cNvSpPr>
            <a:spLocks noGrp="1"/>
          </p:cNvSpPr>
          <p:nvPr>
            <p:ph type="subTitle" idx="1"/>
          </p:nvPr>
        </p:nvSpPr>
        <p:spPr>
          <a:xfrm>
            <a:off x="1371600" y="3962400"/>
            <a:ext cx="6400800" cy="1676400"/>
          </a:xfrm>
        </p:spPr>
        <p:txBody>
          <a:bodyPr>
            <a:normAutofit/>
          </a:bodyPr>
          <a:lstStyle>
            <a:lvl1pPr marL="0" indent="0" algn="ctr">
              <a:buNone/>
              <a:defRPr sz="3000">
                <a:solidFill>
                  <a:schemeClr val="tx2">
                    <a:lumMod val="40000"/>
                    <a:lumOff val="60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073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EC26A2-92C7-41FB-8E36-5B0446416527}"/>
              </a:ext>
            </a:extLst>
          </p:cNvPr>
          <p:cNvGrpSpPr>
            <a:grpSpLocks/>
          </p:cNvGrpSpPr>
          <p:nvPr userDrawn="1"/>
        </p:nvGrpSpPr>
        <p:grpSpPr bwMode="auto">
          <a:xfrm>
            <a:off x="184150" y="195263"/>
            <a:ext cx="8775700" cy="6467475"/>
            <a:chOff x="184827" y="194552"/>
            <a:chExt cx="8774348" cy="6468895"/>
          </a:xfrm>
        </p:grpSpPr>
        <p:cxnSp>
          <p:nvCxnSpPr>
            <p:cNvPr id="5" name="Straight Connector 4">
              <a:extLst>
                <a:ext uri="{FF2B5EF4-FFF2-40B4-BE49-F238E27FC236}">
                  <a16:creationId xmlns:a16="http://schemas.microsoft.com/office/drawing/2014/main" id="{0B368B77-9F64-4DDF-8DA8-C7939E51E996}"/>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13">
              <a:extLst>
                <a:ext uri="{FF2B5EF4-FFF2-40B4-BE49-F238E27FC236}">
                  <a16:creationId xmlns:a16="http://schemas.microsoft.com/office/drawing/2014/main" id="{4A6D2332-D604-43F9-9541-32CB2F2D167E}"/>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6">
            <a:extLst>
              <a:ext uri="{FF2B5EF4-FFF2-40B4-BE49-F238E27FC236}">
                <a16:creationId xmlns:a16="http://schemas.microsoft.com/office/drawing/2014/main" id="{69AC6DA4-1D20-4473-8BC4-D068E25FFD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165B806-B58B-461D-AFD8-B6F4A8DDB0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73AE059-1685-497E-B455-BFCD4D932875}"/>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E658B319-F22C-4A80-97C4-B2C1797EEE7C}" type="slidenum">
              <a:rPr lang="en-US"/>
              <a:pPr>
                <a:defRPr/>
              </a:pPr>
              <a:t>‹#›</a:t>
            </a:fld>
            <a:endParaRPr lang="en-US" dirty="0"/>
          </a:p>
        </p:txBody>
      </p:sp>
    </p:spTree>
    <p:extLst>
      <p:ext uri="{BB962C8B-B14F-4D97-AF65-F5344CB8AC3E}">
        <p14:creationId xmlns:p14="http://schemas.microsoft.com/office/powerpoint/2010/main" val="128867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1FDC61-A8E7-498B-AB23-04127082B288}"/>
              </a:ext>
            </a:extLst>
          </p:cNvPr>
          <p:cNvGrpSpPr>
            <a:grpSpLocks/>
          </p:cNvGrpSpPr>
          <p:nvPr userDrawn="1"/>
        </p:nvGrpSpPr>
        <p:grpSpPr bwMode="auto">
          <a:xfrm>
            <a:off x="184150" y="195263"/>
            <a:ext cx="8775700" cy="6467475"/>
            <a:chOff x="184827" y="194552"/>
            <a:chExt cx="8774348" cy="6468895"/>
          </a:xfrm>
        </p:grpSpPr>
        <p:cxnSp>
          <p:nvCxnSpPr>
            <p:cNvPr id="5" name="Straight Connector 4">
              <a:extLst>
                <a:ext uri="{FF2B5EF4-FFF2-40B4-BE49-F238E27FC236}">
                  <a16:creationId xmlns:a16="http://schemas.microsoft.com/office/drawing/2014/main" id="{6F451719-4999-4A93-A14B-07AFF9B51BE5}"/>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13">
              <a:extLst>
                <a:ext uri="{FF2B5EF4-FFF2-40B4-BE49-F238E27FC236}">
                  <a16:creationId xmlns:a16="http://schemas.microsoft.com/office/drawing/2014/main" id="{80C7C20C-866E-46A5-8F06-B4DCC6703FBD}"/>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6">
            <a:extLst>
              <a:ext uri="{FF2B5EF4-FFF2-40B4-BE49-F238E27FC236}">
                <a16:creationId xmlns:a16="http://schemas.microsoft.com/office/drawing/2014/main" id="{C2CC03BC-B66A-4391-ACD7-E7F1CFA742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132D4C2-8548-4E83-A142-1B1FCD9355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524000"/>
            <a:ext cx="2057400" cy="4602163"/>
          </a:xfrm>
        </p:spPr>
        <p:txBody>
          <a:bodyPr vert="eaVert"/>
          <a:lstStyle>
            <a:lvl1pPr>
              <a:defRPr>
                <a:solidFill>
                  <a:srgbClr val="333333"/>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076ED8E-F093-460B-B9B2-59DB1E9BE3EB}"/>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5D8C7C3C-D224-434A-BDCC-0DEF63116C79}" type="slidenum">
              <a:rPr lang="en-US"/>
              <a:pPr>
                <a:defRPr/>
              </a:pPr>
              <a:t>‹#›</a:t>
            </a:fld>
            <a:endParaRPr lang="en-US" dirty="0"/>
          </a:p>
        </p:txBody>
      </p:sp>
    </p:spTree>
    <p:extLst>
      <p:ext uri="{BB962C8B-B14F-4D97-AF65-F5344CB8AC3E}">
        <p14:creationId xmlns:p14="http://schemas.microsoft.com/office/powerpoint/2010/main" val="338918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3564A8-6BF7-4CD9-9AF7-207849A1E20C}"/>
              </a:ext>
            </a:extLst>
          </p:cNvPr>
          <p:cNvGrpSpPr>
            <a:grpSpLocks/>
          </p:cNvGrpSpPr>
          <p:nvPr userDrawn="1"/>
        </p:nvGrpSpPr>
        <p:grpSpPr bwMode="auto">
          <a:xfrm>
            <a:off x="184150" y="195263"/>
            <a:ext cx="8775700" cy="6467475"/>
            <a:chOff x="184827" y="194552"/>
            <a:chExt cx="8774348" cy="6468895"/>
          </a:xfrm>
        </p:grpSpPr>
        <p:cxnSp>
          <p:nvCxnSpPr>
            <p:cNvPr id="5" name="Straight Connector 4">
              <a:extLst>
                <a:ext uri="{FF2B5EF4-FFF2-40B4-BE49-F238E27FC236}">
                  <a16:creationId xmlns:a16="http://schemas.microsoft.com/office/drawing/2014/main" id="{B7383BBA-27C0-433C-B6AC-4ACF8D68B1A7}"/>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10">
              <a:extLst>
                <a:ext uri="{FF2B5EF4-FFF2-40B4-BE49-F238E27FC236}">
                  <a16:creationId xmlns:a16="http://schemas.microsoft.com/office/drawing/2014/main" id="{E10005D4-70CA-4E89-9758-6A23AE4D3504}"/>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6">
            <a:extLst>
              <a:ext uri="{FF2B5EF4-FFF2-40B4-BE49-F238E27FC236}">
                <a16:creationId xmlns:a16="http://schemas.microsoft.com/office/drawing/2014/main" id="{B7F38C7C-6464-4903-AB9C-536BB9C234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AE9769C-F989-436D-AED7-F3BEAA1DE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800">
                <a:solidFill>
                  <a:schemeClr val="bg1"/>
                </a:solidFill>
                <a:latin typeface="Frutiger LT Std 45 Light" pitchFamily="34" charset="0"/>
              </a:defRPr>
            </a:lvl1pPr>
          </a:lstStyle>
          <a:p>
            <a:r>
              <a:rPr lang="en-US" dirty="0"/>
              <a:t>Click to edit Master title style</a:t>
            </a:r>
          </a:p>
        </p:txBody>
      </p:sp>
      <p:sp>
        <p:nvSpPr>
          <p:cNvPr id="3" name="Content Placeholder 2"/>
          <p:cNvSpPr>
            <a:spLocks noGrp="1"/>
          </p:cNvSpPr>
          <p:nvPr>
            <p:ph idx="1"/>
          </p:nvPr>
        </p:nvSpPr>
        <p:spPr>
          <a:xfrm>
            <a:off x="304800" y="1676400"/>
            <a:ext cx="8534400" cy="4449763"/>
          </a:xfrm>
        </p:spPr>
        <p:txBody>
          <a:bodyPr/>
          <a:lstStyle>
            <a:lvl1pPr marL="342900" indent="-342900">
              <a:lnSpc>
                <a:spcPct val="90000"/>
              </a:lnSpc>
              <a:spcBef>
                <a:spcPts val="0"/>
              </a:spcBef>
              <a:spcAft>
                <a:spcPts val="1440"/>
              </a:spcAft>
              <a:buClr>
                <a:schemeClr val="accent1"/>
              </a:buClr>
              <a:buFont typeface="Wingdings" pitchFamily="2" charset="2"/>
              <a:buChar char="§"/>
              <a:defRPr>
                <a:latin typeface="Frutiger LT Std 45 Light" pitchFamily="34" charset="0"/>
              </a:defRPr>
            </a:lvl1pPr>
            <a:lvl2pPr marL="742950" indent="-285750">
              <a:lnSpc>
                <a:spcPct val="90000"/>
              </a:lnSpc>
              <a:spcBef>
                <a:spcPts val="0"/>
              </a:spcBef>
              <a:spcAft>
                <a:spcPts val="1180"/>
              </a:spcAft>
              <a:buClr>
                <a:schemeClr val="accent1"/>
              </a:buClr>
              <a:buSzPct val="125000"/>
              <a:buFont typeface="Calibri" pitchFamily="34" charset="0"/>
              <a:buChar char="▫"/>
              <a:defRPr>
                <a:latin typeface="Frutiger LT Std 45 Light" pitchFamily="34" charset="0"/>
              </a:defRPr>
            </a:lvl2pPr>
            <a:lvl3pPr marL="1143000" indent="-228600">
              <a:lnSpc>
                <a:spcPct val="90000"/>
              </a:lnSpc>
              <a:spcBef>
                <a:spcPts val="0"/>
              </a:spcBef>
              <a:spcAft>
                <a:spcPts val="1180"/>
              </a:spcAft>
              <a:buClr>
                <a:schemeClr val="accent1"/>
              </a:buClr>
              <a:buFont typeface="Calibri" pitchFamily="34" charset="0"/>
              <a:buChar char="₋"/>
              <a:defRPr>
                <a:latin typeface="Frutiger LT Std 45 Light" pitchFamily="34" charset="0"/>
              </a:defRPr>
            </a:lvl3pPr>
            <a:lvl4pPr marL="1600200" indent="-228600">
              <a:lnSpc>
                <a:spcPct val="90000"/>
              </a:lnSpc>
              <a:spcBef>
                <a:spcPts val="0"/>
              </a:spcBef>
              <a:spcAft>
                <a:spcPts val="1180"/>
              </a:spcAft>
              <a:buClr>
                <a:schemeClr val="accent1"/>
              </a:buClr>
              <a:buFont typeface="Wingdings" pitchFamily="2" charset="2"/>
              <a:buChar char="§"/>
              <a:defRPr>
                <a:latin typeface="Frutiger LT Std 45 Light" pitchFamily="34" charset="0"/>
              </a:defRPr>
            </a:lvl4pPr>
            <a:lvl5pPr marL="2057400" indent="-228600">
              <a:lnSpc>
                <a:spcPct val="90000"/>
              </a:lnSpc>
              <a:spcBef>
                <a:spcPts val="0"/>
              </a:spcBef>
              <a:spcAft>
                <a:spcPts val="1180"/>
              </a:spcAft>
              <a:buClr>
                <a:schemeClr val="accent1"/>
              </a:buClr>
              <a:buSzPct val="125000"/>
              <a:buFont typeface="Calibri" pitchFamily="34" charset="0"/>
              <a:buChar char="▫"/>
              <a:defRPr>
                <a:latin typeface="Frutiger LT Std 45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418AAC98-0A3A-4221-8ADD-B80C9AC666A1}"/>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7F6AC5C9-5203-4B60-8CDB-8F61340BD84D}" type="slidenum">
              <a:rPr lang="en-US"/>
              <a:pPr>
                <a:defRPr/>
              </a:pPr>
              <a:t>‹#›</a:t>
            </a:fld>
            <a:endParaRPr lang="en-US" dirty="0"/>
          </a:p>
        </p:txBody>
      </p:sp>
    </p:spTree>
    <p:extLst>
      <p:ext uri="{BB962C8B-B14F-4D97-AF65-F5344CB8AC3E}">
        <p14:creationId xmlns:p14="http://schemas.microsoft.com/office/powerpoint/2010/main" val="161931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47658D9-CD12-4BE1-9F98-22BF5A3CE530}"/>
              </a:ext>
            </a:extLst>
          </p:cNvPr>
          <p:cNvGrpSpPr>
            <a:grpSpLocks/>
          </p:cNvGrpSpPr>
          <p:nvPr userDrawn="1"/>
        </p:nvGrpSpPr>
        <p:grpSpPr bwMode="auto">
          <a:xfrm>
            <a:off x="184150" y="195263"/>
            <a:ext cx="8775700" cy="6467475"/>
            <a:chOff x="184827" y="194552"/>
            <a:chExt cx="8774348" cy="6468895"/>
          </a:xfrm>
        </p:grpSpPr>
        <p:cxnSp>
          <p:nvCxnSpPr>
            <p:cNvPr id="5" name="Straight Connector 4">
              <a:extLst>
                <a:ext uri="{FF2B5EF4-FFF2-40B4-BE49-F238E27FC236}">
                  <a16:creationId xmlns:a16="http://schemas.microsoft.com/office/drawing/2014/main" id="{C0D529FF-ACBA-412F-820A-22D33EC8EC40}"/>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13">
              <a:extLst>
                <a:ext uri="{FF2B5EF4-FFF2-40B4-BE49-F238E27FC236}">
                  <a16:creationId xmlns:a16="http://schemas.microsoft.com/office/drawing/2014/main" id="{512DCB1D-7F30-4934-BB86-4A8DFE560DF4}"/>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6">
            <a:extLst>
              <a:ext uri="{FF2B5EF4-FFF2-40B4-BE49-F238E27FC236}">
                <a16:creationId xmlns:a16="http://schemas.microsoft.com/office/drawing/2014/main" id="{6682AEC6-57B6-4176-AB76-844268F290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8DBF4FB-686C-4245-A399-F996997547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8048A8C1-D782-4018-9DA7-FF8DDADAB69C}"/>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0E525B93-44FB-4432-BC7E-591E82E6B0B6}" type="slidenum">
              <a:rPr lang="en-US"/>
              <a:pPr>
                <a:defRPr/>
              </a:pPr>
              <a:t>‹#›</a:t>
            </a:fld>
            <a:endParaRPr lang="en-US" dirty="0"/>
          </a:p>
        </p:txBody>
      </p:sp>
    </p:spTree>
    <p:extLst>
      <p:ext uri="{BB962C8B-B14F-4D97-AF65-F5344CB8AC3E}">
        <p14:creationId xmlns:p14="http://schemas.microsoft.com/office/powerpoint/2010/main" val="345701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7FE98FB6-75B3-4791-B825-FE7C5A34746C}"/>
              </a:ext>
            </a:extLst>
          </p:cNvPr>
          <p:cNvGrpSpPr>
            <a:grpSpLocks/>
          </p:cNvGrpSpPr>
          <p:nvPr userDrawn="1"/>
        </p:nvGrpSpPr>
        <p:grpSpPr bwMode="auto">
          <a:xfrm>
            <a:off x="184150" y="195263"/>
            <a:ext cx="8775700" cy="6467475"/>
            <a:chOff x="184827" y="194552"/>
            <a:chExt cx="8774348" cy="6468895"/>
          </a:xfrm>
        </p:grpSpPr>
        <p:cxnSp>
          <p:nvCxnSpPr>
            <p:cNvPr id="6" name="Straight Connector 5">
              <a:extLst>
                <a:ext uri="{FF2B5EF4-FFF2-40B4-BE49-F238E27FC236}">
                  <a16:creationId xmlns:a16="http://schemas.microsoft.com/office/drawing/2014/main" id="{72436569-6A2A-4902-AEAD-E26114E07EBE}"/>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ounded Rectangle 14">
              <a:extLst>
                <a:ext uri="{FF2B5EF4-FFF2-40B4-BE49-F238E27FC236}">
                  <a16:creationId xmlns:a16="http://schemas.microsoft.com/office/drawing/2014/main" id="{353B8FC4-039E-45FB-9B8D-01AF4E43D532}"/>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6">
            <a:extLst>
              <a:ext uri="{FF2B5EF4-FFF2-40B4-BE49-F238E27FC236}">
                <a16:creationId xmlns:a16="http://schemas.microsoft.com/office/drawing/2014/main" id="{7C4F55A2-03B5-4FDE-B4DF-82C5680962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3FAE929D-1DB8-4B14-88C3-F0AAB7D1ED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02"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8C478A6C-4329-4194-B438-BAB6EFB12885}"/>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AB1136AB-9C82-447D-B231-FC6D3B17EB4C}" type="slidenum">
              <a:rPr lang="en-US"/>
              <a:pPr>
                <a:defRPr/>
              </a:pPr>
              <a:t>‹#›</a:t>
            </a:fld>
            <a:endParaRPr lang="en-US" dirty="0"/>
          </a:p>
        </p:txBody>
      </p:sp>
    </p:spTree>
    <p:extLst>
      <p:ext uri="{BB962C8B-B14F-4D97-AF65-F5344CB8AC3E}">
        <p14:creationId xmlns:p14="http://schemas.microsoft.com/office/powerpoint/2010/main" val="415592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995C20A9-265B-4253-80B4-FC5B84940AAF}"/>
              </a:ext>
            </a:extLst>
          </p:cNvPr>
          <p:cNvGrpSpPr>
            <a:grpSpLocks/>
          </p:cNvGrpSpPr>
          <p:nvPr userDrawn="1"/>
        </p:nvGrpSpPr>
        <p:grpSpPr bwMode="auto">
          <a:xfrm>
            <a:off x="184150" y="195263"/>
            <a:ext cx="8775700" cy="6467475"/>
            <a:chOff x="184827" y="194552"/>
            <a:chExt cx="8774348" cy="6468895"/>
          </a:xfrm>
        </p:grpSpPr>
        <p:cxnSp>
          <p:nvCxnSpPr>
            <p:cNvPr id="8" name="Straight Connector 7">
              <a:extLst>
                <a:ext uri="{FF2B5EF4-FFF2-40B4-BE49-F238E27FC236}">
                  <a16:creationId xmlns:a16="http://schemas.microsoft.com/office/drawing/2014/main" id="{2CF20455-E2D2-401B-A4DD-1789DECBBE68}"/>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ounded Rectangle 16">
              <a:extLst>
                <a:ext uri="{FF2B5EF4-FFF2-40B4-BE49-F238E27FC236}">
                  <a16:creationId xmlns:a16="http://schemas.microsoft.com/office/drawing/2014/main" id="{F1A37B6C-5F14-4C61-A175-C1E3179A2C5B}"/>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0" name="Picture 6">
            <a:extLst>
              <a:ext uri="{FF2B5EF4-FFF2-40B4-BE49-F238E27FC236}">
                <a16:creationId xmlns:a16="http://schemas.microsoft.com/office/drawing/2014/main" id="{BD113218-658B-4DB2-BE9F-7A8D19F369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D0CC94AB-7E28-4666-BD2A-FDA502E608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14528" y="166343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14528" y="230319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8514" y="168612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8514" y="232589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861B70-634D-4669-909F-D7E95FF7515F}"/>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CEC07945-29A7-481F-9DF5-BDEBA1E69689}" type="slidenum">
              <a:rPr lang="en-US"/>
              <a:pPr>
                <a:defRPr/>
              </a:pPr>
              <a:t>‹#›</a:t>
            </a:fld>
            <a:endParaRPr lang="en-US" dirty="0"/>
          </a:p>
        </p:txBody>
      </p:sp>
    </p:spTree>
    <p:extLst>
      <p:ext uri="{BB962C8B-B14F-4D97-AF65-F5344CB8AC3E}">
        <p14:creationId xmlns:p14="http://schemas.microsoft.com/office/powerpoint/2010/main" val="334139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D896DB41-BB2D-4C3B-ABA1-E60BC23727F7}"/>
              </a:ext>
            </a:extLst>
          </p:cNvPr>
          <p:cNvGrpSpPr>
            <a:grpSpLocks/>
          </p:cNvGrpSpPr>
          <p:nvPr userDrawn="1"/>
        </p:nvGrpSpPr>
        <p:grpSpPr bwMode="auto">
          <a:xfrm>
            <a:off x="184150" y="195263"/>
            <a:ext cx="8775700" cy="6467475"/>
            <a:chOff x="184827" y="194552"/>
            <a:chExt cx="8774348" cy="6468895"/>
          </a:xfrm>
        </p:grpSpPr>
        <p:cxnSp>
          <p:nvCxnSpPr>
            <p:cNvPr id="4" name="Straight Connector 3">
              <a:extLst>
                <a:ext uri="{FF2B5EF4-FFF2-40B4-BE49-F238E27FC236}">
                  <a16:creationId xmlns:a16="http://schemas.microsoft.com/office/drawing/2014/main" id="{3AFEF6FB-4467-4E42-998C-EF6A7E6B79BA}"/>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Rounded Rectangle 12">
              <a:extLst>
                <a:ext uri="{FF2B5EF4-FFF2-40B4-BE49-F238E27FC236}">
                  <a16:creationId xmlns:a16="http://schemas.microsoft.com/office/drawing/2014/main" id="{8486D18A-8953-4E2E-9F57-7D59D092973F}"/>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6" name="Picture 6">
            <a:extLst>
              <a:ext uri="{FF2B5EF4-FFF2-40B4-BE49-F238E27FC236}">
                <a16:creationId xmlns:a16="http://schemas.microsoft.com/office/drawing/2014/main" id="{13539E0E-B26F-48DB-83F9-AD9BD66BAC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2E519D7-9BED-48CB-931B-1D41B06C08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648BB8E2-7FDE-4C19-BE68-8A51153C42F9}"/>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94678DD2-BEF7-4EA9-9541-152E7C9A99F2}" type="slidenum">
              <a:rPr lang="en-US"/>
              <a:pPr>
                <a:defRPr/>
              </a:pPr>
              <a:t>‹#›</a:t>
            </a:fld>
            <a:endParaRPr lang="en-US" dirty="0"/>
          </a:p>
        </p:txBody>
      </p:sp>
    </p:spTree>
    <p:extLst>
      <p:ext uri="{BB962C8B-B14F-4D97-AF65-F5344CB8AC3E}">
        <p14:creationId xmlns:p14="http://schemas.microsoft.com/office/powerpoint/2010/main" val="42725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D425073-A293-4F1C-A2D2-87A8F7D9B302}"/>
              </a:ext>
            </a:extLst>
          </p:cNvPr>
          <p:cNvGrpSpPr>
            <a:grpSpLocks/>
          </p:cNvGrpSpPr>
          <p:nvPr userDrawn="1"/>
        </p:nvGrpSpPr>
        <p:grpSpPr bwMode="auto">
          <a:xfrm>
            <a:off x="184150" y="195263"/>
            <a:ext cx="8775700" cy="6467475"/>
            <a:chOff x="184827" y="194552"/>
            <a:chExt cx="8774348" cy="6468895"/>
          </a:xfrm>
        </p:grpSpPr>
        <p:cxnSp>
          <p:nvCxnSpPr>
            <p:cNvPr id="3" name="Straight Connector 2">
              <a:extLst>
                <a:ext uri="{FF2B5EF4-FFF2-40B4-BE49-F238E27FC236}">
                  <a16:creationId xmlns:a16="http://schemas.microsoft.com/office/drawing/2014/main" id="{BB362CDE-754A-4D72-97D7-EC3AD465A146}"/>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ounded Rectangle 11">
              <a:extLst>
                <a:ext uri="{FF2B5EF4-FFF2-40B4-BE49-F238E27FC236}">
                  <a16:creationId xmlns:a16="http://schemas.microsoft.com/office/drawing/2014/main" id="{F6E8E871-AEEA-4D34-932A-58AE041A3979}"/>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5" name="Picture 6">
            <a:extLst>
              <a:ext uri="{FF2B5EF4-FFF2-40B4-BE49-F238E27FC236}">
                <a16:creationId xmlns:a16="http://schemas.microsoft.com/office/drawing/2014/main" id="{BAE5BBA3-CDF5-4901-AD11-3D0232A472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F36ABEB-1686-4907-A520-D5CA35B5D1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D675542C-A0E0-465F-8C5B-69992EF05D0B}"/>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842C2148-4362-4A27-A10A-5EB0E3247F0B}" type="slidenum">
              <a:rPr lang="en-US"/>
              <a:pPr>
                <a:defRPr/>
              </a:pPr>
              <a:t>‹#›</a:t>
            </a:fld>
            <a:endParaRPr lang="en-US" dirty="0"/>
          </a:p>
        </p:txBody>
      </p:sp>
    </p:spTree>
    <p:extLst>
      <p:ext uri="{BB962C8B-B14F-4D97-AF65-F5344CB8AC3E}">
        <p14:creationId xmlns:p14="http://schemas.microsoft.com/office/powerpoint/2010/main" val="398963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32802F04-79E7-4BDA-A1E0-762AD3F54E30}"/>
              </a:ext>
            </a:extLst>
          </p:cNvPr>
          <p:cNvGrpSpPr>
            <a:grpSpLocks/>
          </p:cNvGrpSpPr>
          <p:nvPr userDrawn="1"/>
        </p:nvGrpSpPr>
        <p:grpSpPr bwMode="auto">
          <a:xfrm>
            <a:off x="184150" y="195263"/>
            <a:ext cx="8775700" cy="6467475"/>
            <a:chOff x="184827" y="194552"/>
            <a:chExt cx="8774348" cy="6468895"/>
          </a:xfrm>
        </p:grpSpPr>
        <p:cxnSp>
          <p:nvCxnSpPr>
            <p:cNvPr id="6" name="Straight Connector 5">
              <a:extLst>
                <a:ext uri="{FF2B5EF4-FFF2-40B4-BE49-F238E27FC236}">
                  <a16:creationId xmlns:a16="http://schemas.microsoft.com/office/drawing/2014/main" id="{18267BAA-417A-43DF-82C0-053975C9F02D}"/>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ounded Rectangle 14">
              <a:extLst>
                <a:ext uri="{FF2B5EF4-FFF2-40B4-BE49-F238E27FC236}">
                  <a16:creationId xmlns:a16="http://schemas.microsoft.com/office/drawing/2014/main" id="{2FB638B2-9811-470B-92B2-DB5E6A6593F9}"/>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6">
            <a:extLst>
              <a:ext uri="{FF2B5EF4-FFF2-40B4-BE49-F238E27FC236}">
                <a16:creationId xmlns:a16="http://schemas.microsoft.com/office/drawing/2014/main" id="{5457AF4B-BC4F-4FE2-BB9E-3C952A965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91180CCA-D6F1-426D-968A-884FC5033F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1162050"/>
          </a:xfrm>
        </p:spPr>
        <p:txBody>
          <a:bodyPr anchor="b">
            <a:noAutofit/>
          </a:bodyPr>
          <a:lstStyle>
            <a:lvl1pPr algn="l"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5">
            <a:extLst>
              <a:ext uri="{FF2B5EF4-FFF2-40B4-BE49-F238E27FC236}">
                <a16:creationId xmlns:a16="http://schemas.microsoft.com/office/drawing/2014/main" id="{31C29C2B-808A-49FB-84DF-92DDB24339C1}"/>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6B003C49-774B-4162-B587-ABBFC8E0AFA1}" type="slidenum">
              <a:rPr lang="en-US"/>
              <a:pPr>
                <a:defRPr/>
              </a:pPr>
              <a:t>‹#›</a:t>
            </a:fld>
            <a:endParaRPr lang="en-US" dirty="0"/>
          </a:p>
        </p:txBody>
      </p:sp>
    </p:spTree>
    <p:extLst>
      <p:ext uri="{BB962C8B-B14F-4D97-AF65-F5344CB8AC3E}">
        <p14:creationId xmlns:p14="http://schemas.microsoft.com/office/powerpoint/2010/main" val="9441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05BC95F2-6E35-435C-9B27-4B887C8D1B56}"/>
              </a:ext>
            </a:extLst>
          </p:cNvPr>
          <p:cNvGrpSpPr>
            <a:grpSpLocks/>
          </p:cNvGrpSpPr>
          <p:nvPr userDrawn="1"/>
        </p:nvGrpSpPr>
        <p:grpSpPr bwMode="auto">
          <a:xfrm>
            <a:off x="184150" y="195263"/>
            <a:ext cx="8775700" cy="6467475"/>
            <a:chOff x="184827" y="194552"/>
            <a:chExt cx="8774348" cy="6468895"/>
          </a:xfrm>
        </p:grpSpPr>
        <p:cxnSp>
          <p:nvCxnSpPr>
            <p:cNvPr id="6" name="Straight Connector 5">
              <a:extLst>
                <a:ext uri="{FF2B5EF4-FFF2-40B4-BE49-F238E27FC236}">
                  <a16:creationId xmlns:a16="http://schemas.microsoft.com/office/drawing/2014/main" id="{22809191-E802-41F4-A6B9-B3252D41445D}"/>
                </a:ext>
              </a:extLst>
            </p:cNvPr>
            <p:cNvCxnSpPr/>
            <p:nvPr userDrawn="1"/>
          </p:nvCxnSpPr>
          <p:spPr>
            <a:xfrm>
              <a:off x="184827" y="1401317"/>
              <a:ext cx="877434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ounded Rectangle 11">
              <a:extLst>
                <a:ext uri="{FF2B5EF4-FFF2-40B4-BE49-F238E27FC236}">
                  <a16:creationId xmlns:a16="http://schemas.microsoft.com/office/drawing/2014/main" id="{87A5D7A2-5363-4FC5-8EBB-7EA928F85D17}"/>
                </a:ext>
              </a:extLst>
            </p:cNvPr>
            <p:cNvSpPr/>
            <p:nvPr userDrawn="1"/>
          </p:nvSpPr>
          <p:spPr>
            <a:xfrm>
              <a:off x="184827" y="194552"/>
              <a:ext cx="8774348" cy="6468895"/>
            </a:xfrm>
            <a:prstGeom prst="roundRect">
              <a:avLst>
                <a:gd name="adj" fmla="val 216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6">
            <a:extLst>
              <a:ext uri="{FF2B5EF4-FFF2-40B4-BE49-F238E27FC236}">
                <a16:creationId xmlns:a16="http://schemas.microsoft.com/office/drawing/2014/main" id="{8971F03C-EB7F-4513-9A9C-E28A50FCBE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FA13A293-8374-4261-ACD4-BC5535A93E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138" y="6230938"/>
            <a:ext cx="16462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DE9A46EB-DBC1-4559-A9AD-19FA2FA00530}"/>
              </a:ext>
            </a:extLst>
          </p:cNvPr>
          <p:cNvSpPr>
            <a:spLocks noGrp="1"/>
          </p:cNvSpPr>
          <p:nvPr>
            <p:ph type="sldNum" sz="quarter" idx="10"/>
          </p:nvPr>
        </p:nvSpPr>
        <p:spPr>
          <a:xfrm>
            <a:off x="304800" y="6275388"/>
            <a:ext cx="2133600" cy="365125"/>
          </a:xfrm>
          <a:prstGeom prst="rect">
            <a:avLst/>
          </a:prstGeom>
        </p:spPr>
        <p:txBody>
          <a:bodyPr/>
          <a:lstStyle>
            <a:lvl1pPr algn="l" eaLnBrk="1" fontAlgn="auto" hangingPunct="1">
              <a:spcBef>
                <a:spcPts val="0"/>
              </a:spcBef>
              <a:spcAft>
                <a:spcPts val="0"/>
              </a:spcAft>
              <a:defRPr b="1">
                <a:solidFill>
                  <a:schemeClr val="tx2"/>
                </a:solidFill>
                <a:latin typeface="Frutiger LT Std 45 Light" pitchFamily="34" charset="0"/>
              </a:defRPr>
            </a:lvl1pPr>
          </a:lstStyle>
          <a:p>
            <a:pPr>
              <a:defRPr/>
            </a:pPr>
            <a:fld id="{EF2DC302-10E4-4C50-B97A-F7E03F0CC658}" type="slidenum">
              <a:rPr lang="en-US"/>
              <a:pPr>
                <a:defRPr/>
              </a:pPr>
              <a:t>‹#›</a:t>
            </a:fld>
            <a:endParaRPr lang="en-US" dirty="0"/>
          </a:p>
        </p:txBody>
      </p:sp>
    </p:spTree>
    <p:extLst>
      <p:ext uri="{BB962C8B-B14F-4D97-AF65-F5344CB8AC3E}">
        <p14:creationId xmlns:p14="http://schemas.microsoft.com/office/powerpoint/2010/main" val="108494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A0C9F3-27BA-4993-9778-71CEF24C87EC}"/>
              </a:ext>
            </a:extLst>
          </p:cNvPr>
          <p:cNvSpPr>
            <a:spLocks noGrp="1" noChangeArrowheads="1"/>
          </p:cNvSpPr>
          <p:nvPr>
            <p:ph type="title"/>
          </p:nvPr>
        </p:nvSpPr>
        <p:spPr bwMode="auto">
          <a:xfrm>
            <a:off x="304800" y="15240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E95F04C-A2AA-41D1-BF8A-F752298AD8D3}"/>
              </a:ext>
            </a:extLst>
          </p:cNvPr>
          <p:cNvSpPr>
            <a:spLocks noGrp="1" noChangeArrowheads="1"/>
          </p:cNvSpPr>
          <p:nvPr>
            <p:ph type="body" idx="1"/>
          </p:nvPr>
        </p:nvSpPr>
        <p:spPr bwMode="auto">
          <a:xfrm>
            <a:off x="304800" y="1676400"/>
            <a:ext cx="85344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0"/>
            <a:endParaRPr lang="en-US" alt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Calibri" panose="020F0502020204030204" pitchFamily="34" charset="0"/>
        </a:defRPr>
      </a:lvl2pPr>
      <a:lvl3pPr algn="l" rtl="0" eaLnBrk="0" fontAlgn="base" hangingPunct="0">
        <a:spcBef>
          <a:spcPct val="0"/>
        </a:spcBef>
        <a:spcAft>
          <a:spcPct val="0"/>
        </a:spcAft>
        <a:defRPr sz="4400" b="1">
          <a:solidFill>
            <a:schemeClr val="bg1"/>
          </a:solidFill>
          <a:latin typeface="Calibri" panose="020F0502020204030204" pitchFamily="34" charset="0"/>
        </a:defRPr>
      </a:lvl3pPr>
      <a:lvl4pPr algn="l" rtl="0" eaLnBrk="0" fontAlgn="base" hangingPunct="0">
        <a:spcBef>
          <a:spcPct val="0"/>
        </a:spcBef>
        <a:spcAft>
          <a:spcPct val="0"/>
        </a:spcAft>
        <a:defRPr sz="4400" b="1">
          <a:solidFill>
            <a:schemeClr val="bg1"/>
          </a:solidFill>
          <a:latin typeface="Calibri" panose="020F0502020204030204" pitchFamily="34" charset="0"/>
        </a:defRPr>
      </a:lvl4pPr>
      <a:lvl5pPr algn="l" rtl="0" eaLnBrk="0" fontAlgn="base" hangingPunct="0">
        <a:spcBef>
          <a:spcPct val="0"/>
        </a:spcBef>
        <a:spcAft>
          <a:spcPct val="0"/>
        </a:spcAft>
        <a:defRPr sz="4400" b="1">
          <a:solidFill>
            <a:schemeClr val="bg1"/>
          </a:solidFill>
          <a:latin typeface="Calibri" panose="020F0502020204030204" pitchFamily="34" charset="0"/>
        </a:defRPr>
      </a:lvl5pPr>
      <a:lvl6pPr marL="457200" algn="l" rtl="0" fontAlgn="base">
        <a:spcBef>
          <a:spcPct val="0"/>
        </a:spcBef>
        <a:spcAft>
          <a:spcPct val="0"/>
        </a:spcAft>
        <a:defRPr sz="4400" b="1">
          <a:solidFill>
            <a:schemeClr val="bg1"/>
          </a:solidFill>
          <a:latin typeface="Calibri" panose="020F0502020204030204" pitchFamily="34" charset="0"/>
        </a:defRPr>
      </a:lvl6pPr>
      <a:lvl7pPr marL="914400" algn="l" rtl="0" fontAlgn="base">
        <a:spcBef>
          <a:spcPct val="0"/>
        </a:spcBef>
        <a:spcAft>
          <a:spcPct val="0"/>
        </a:spcAft>
        <a:defRPr sz="4400" b="1">
          <a:solidFill>
            <a:schemeClr val="bg1"/>
          </a:solidFill>
          <a:latin typeface="Calibri" panose="020F0502020204030204" pitchFamily="34" charset="0"/>
        </a:defRPr>
      </a:lvl7pPr>
      <a:lvl8pPr marL="1371600" algn="l" rtl="0" fontAlgn="base">
        <a:spcBef>
          <a:spcPct val="0"/>
        </a:spcBef>
        <a:spcAft>
          <a:spcPct val="0"/>
        </a:spcAft>
        <a:defRPr sz="4400" b="1">
          <a:solidFill>
            <a:schemeClr val="bg1"/>
          </a:solidFill>
          <a:latin typeface="Calibri" panose="020F0502020204030204" pitchFamily="34" charset="0"/>
        </a:defRPr>
      </a:lvl8pPr>
      <a:lvl9pPr marL="1828800" algn="l" rtl="0" fontAlgn="base">
        <a:spcBef>
          <a:spcPct val="0"/>
        </a:spcBef>
        <a:spcAft>
          <a:spcPct val="0"/>
        </a:spcAft>
        <a:defRPr sz="4400" b="1">
          <a:solidFill>
            <a:schemeClr val="bg1"/>
          </a:solidFill>
          <a:latin typeface="Calibri" panose="020F0502020204030204" pitchFamily="34" charset="0"/>
        </a:defRPr>
      </a:lvl9pPr>
    </p:titleStyle>
    <p:bodyStyle>
      <a:lvl1pPr marL="342900" indent="-342900" algn="l" rtl="0" eaLnBrk="0" fontAlgn="base" hangingPunct="0">
        <a:lnSpc>
          <a:spcPct val="90000"/>
        </a:lnSpc>
        <a:spcBef>
          <a:spcPct val="0"/>
        </a:spcBef>
        <a:spcAft>
          <a:spcPts val="1438"/>
        </a:spcAft>
        <a:buClr>
          <a:schemeClr val="accent1"/>
        </a:buClr>
        <a:buFont typeface="Wingdings" panose="05000000000000000000" pitchFamily="2" charset="2"/>
        <a:buChar char="§"/>
        <a:defRPr sz="2400" kern="1200">
          <a:solidFill>
            <a:srgbClr val="333333"/>
          </a:solidFill>
          <a:latin typeface="+mn-lt"/>
          <a:ea typeface="+mn-ea"/>
          <a:cs typeface="+mn-cs"/>
        </a:defRPr>
      </a:lvl1pPr>
      <a:lvl2pPr marL="742950" indent="-285750" algn="l" rtl="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kern="1200">
          <a:solidFill>
            <a:srgbClr val="333333"/>
          </a:solidFill>
          <a:latin typeface="+mn-lt"/>
          <a:ea typeface="+mn-ea"/>
          <a:cs typeface="+mn-cs"/>
        </a:defRPr>
      </a:lvl2pPr>
      <a:lvl3pPr marL="1143000" indent="-228600" algn="l" rtl="0" eaLnBrk="0" fontAlgn="base" hangingPunct="0">
        <a:lnSpc>
          <a:spcPct val="90000"/>
        </a:lnSpc>
        <a:spcBef>
          <a:spcPct val="0"/>
        </a:spcBef>
        <a:spcAft>
          <a:spcPts val="1175"/>
        </a:spcAft>
        <a:buClr>
          <a:schemeClr val="accent1"/>
        </a:buClr>
        <a:buFont typeface="Calibri" panose="020F0502020204030204" pitchFamily="34" charset="0"/>
        <a:buChar char="–"/>
        <a:defRPr kern="1200">
          <a:solidFill>
            <a:srgbClr val="333333"/>
          </a:solidFill>
          <a:latin typeface="+mn-lt"/>
          <a:ea typeface="+mn-ea"/>
          <a:cs typeface="+mn-cs"/>
        </a:defRPr>
      </a:lvl3pPr>
      <a:lvl4pPr marL="1600200" indent="-228600" algn="l" rtl="0" eaLnBrk="0" fontAlgn="base" hangingPunct="0">
        <a:lnSpc>
          <a:spcPct val="90000"/>
        </a:lnSpc>
        <a:spcBef>
          <a:spcPct val="0"/>
        </a:spcBef>
        <a:spcAft>
          <a:spcPts val="1175"/>
        </a:spcAft>
        <a:buClr>
          <a:schemeClr val="accent1"/>
        </a:buClr>
        <a:buFont typeface="Wingdings" panose="05000000000000000000" pitchFamily="2" charset="2"/>
        <a:buChar char="§"/>
        <a:defRPr kern="1200">
          <a:solidFill>
            <a:srgbClr val="333333"/>
          </a:solidFill>
          <a:latin typeface="+mn-lt"/>
          <a:ea typeface="+mn-ea"/>
          <a:cs typeface="+mn-cs"/>
        </a:defRPr>
      </a:lvl4pPr>
      <a:lvl5pPr marL="2057400" indent="-228600" algn="l" rtl="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FA96C42-6B6B-47B1-BE8B-0A207DE1E56C}"/>
              </a:ext>
            </a:extLst>
          </p:cNvPr>
          <p:cNvSpPr>
            <a:spLocks noGrp="1" noChangeArrowheads="1"/>
          </p:cNvSpPr>
          <p:nvPr>
            <p:ph type="ctrTitle"/>
          </p:nvPr>
        </p:nvSpPr>
        <p:spPr/>
        <p:txBody>
          <a:bodyPr/>
          <a:lstStyle/>
          <a:p>
            <a:pPr eaLnBrk="1" hangingPunct="1"/>
            <a:r>
              <a:rPr lang="en-US" altLang="en-US">
                <a:latin typeface="Calibri" panose="020F0502020204030204" pitchFamily="34" charset="0"/>
              </a:rPr>
              <a:t>Fiji Spring Break Sweepstakes</a:t>
            </a:r>
            <a:endParaRPr lang="en-US" altLang="en-US"/>
          </a:p>
        </p:txBody>
      </p:sp>
      <p:sp>
        <p:nvSpPr>
          <p:cNvPr id="3" name="Subtitle 2">
            <a:extLst>
              <a:ext uri="{FF2B5EF4-FFF2-40B4-BE49-F238E27FC236}">
                <a16:creationId xmlns:a16="http://schemas.microsoft.com/office/drawing/2014/main" id="{B20ED11B-0651-4968-A5D4-7979C8E1B7F2}"/>
              </a:ext>
            </a:extLst>
          </p:cNvPr>
          <p:cNvSpPr>
            <a:spLocks noGrp="1"/>
          </p:cNvSpPr>
          <p:nvPr>
            <p:ph type="subTitle" idx="1"/>
          </p:nvPr>
        </p:nvSpPr>
        <p:spPr/>
        <p:txBody>
          <a:bodyPr rtlCol="0"/>
          <a:lstStyle/>
          <a:p>
            <a:pPr eaLnBrk="1" fontAlgn="auto" hangingPunct="1">
              <a:spcBef>
                <a:spcPts val="0"/>
              </a:spcBef>
              <a:spcAft>
                <a:spcPts val="1440"/>
              </a:spcAft>
              <a:defRPr/>
            </a:pPr>
            <a:r>
              <a:rPr lang="en-US" sz="2400" dirty="0">
                <a:latin typeface="+mj-lt"/>
              </a:rPr>
              <a:t>Best Marketing and Communications to Increase Ridership or Sales, Comprehensive Campaign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6ADECF2D-2F0B-45D6-BA89-1E585C0A9A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322263"/>
            <a:ext cx="2816225"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5E7C9B-3427-4781-8518-65F08FB256C0}"/>
              </a:ext>
            </a:extLst>
          </p:cNvPr>
          <p:cNvSpPr>
            <a:spLocks noGrp="1"/>
          </p:cNvSpPr>
          <p:nvPr>
            <p:ph type="title"/>
          </p:nvPr>
        </p:nvSpPr>
        <p:spPr/>
        <p:txBody>
          <a:bodyPr rtlCol="0"/>
          <a:lstStyle/>
          <a:p>
            <a:pPr eaLnBrk="1" fontAlgn="auto" hangingPunct="1">
              <a:spcAft>
                <a:spcPts val="0"/>
              </a:spcAft>
              <a:defRPr/>
            </a:pPr>
            <a:r>
              <a:rPr lang="en-US" dirty="0">
                <a:latin typeface="+mn-lt"/>
              </a:rPr>
              <a:t>Email Newsletter</a:t>
            </a:r>
            <a:endParaRPr lang="en-US" dirty="0">
              <a:latin typeface="+mj-lt"/>
            </a:endParaRPr>
          </a:p>
        </p:txBody>
      </p:sp>
      <p:sp>
        <p:nvSpPr>
          <p:cNvPr id="3" name="Content Placeholder 2">
            <a:extLst>
              <a:ext uri="{FF2B5EF4-FFF2-40B4-BE49-F238E27FC236}">
                <a16:creationId xmlns:a16="http://schemas.microsoft.com/office/drawing/2014/main" id="{9DCF2D9A-A26D-4A32-A687-67A114176064}"/>
              </a:ext>
            </a:extLst>
          </p:cNvPr>
          <p:cNvSpPr>
            <a:spLocks noGrp="1"/>
          </p:cNvSpPr>
          <p:nvPr>
            <p:ph idx="1"/>
          </p:nvPr>
        </p:nvSpPr>
        <p:spPr>
          <a:xfrm>
            <a:off x="381000" y="1524000"/>
            <a:ext cx="4571998" cy="1608135"/>
          </a:xfrm>
          <a:extLst/>
        </p:spPr>
        <p:txBody>
          <a:bodyPr rtlCol="0">
            <a:normAutofit/>
          </a:bodyPr>
          <a:lstStyle/>
          <a:p>
            <a:pPr eaLnBrk="1" fontAlgn="auto" hangingPunct="1">
              <a:defRPr/>
            </a:pPr>
            <a:r>
              <a:rPr lang="en-US" dirty="0">
                <a:latin typeface="+mn-lt"/>
              </a:rPr>
              <a:t>4 emails sent during time of promotion</a:t>
            </a:r>
          </a:p>
          <a:p>
            <a:pPr eaLnBrk="1" fontAlgn="auto" hangingPunct="1">
              <a:defRPr/>
            </a:pPr>
            <a:r>
              <a:rPr lang="en-US" u="sng" dirty="0">
                <a:highlight>
                  <a:srgbClr val="FFFF00"/>
                </a:highlight>
                <a:latin typeface="+mn-lt"/>
              </a:rPr>
              <a:t>25,096 new</a:t>
            </a:r>
            <a:r>
              <a:rPr lang="en-US" dirty="0">
                <a:latin typeface="+mn-lt"/>
              </a:rPr>
              <a:t> email subscribers, bringing the total to 80,000</a:t>
            </a:r>
          </a:p>
        </p:txBody>
      </p:sp>
      <p:pic>
        <p:nvPicPr>
          <p:cNvPr id="23557" name="Picture 9">
            <a:extLst>
              <a:ext uri="{FF2B5EF4-FFF2-40B4-BE49-F238E27FC236}">
                <a16:creationId xmlns:a16="http://schemas.microsoft.com/office/drawing/2014/main" id="{2C20DF0B-2112-4C2C-9C90-BB5E52A320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3001963"/>
            <a:ext cx="2479675" cy="2392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11">
            <a:extLst>
              <a:ext uri="{FF2B5EF4-FFF2-40B4-BE49-F238E27FC236}">
                <a16:creationId xmlns:a16="http://schemas.microsoft.com/office/drawing/2014/main" id="{DF5F2191-59B2-408E-9ACE-F4E9254FFB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3825" y="4191000"/>
            <a:ext cx="2379663" cy="239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D7BB0B61-9A20-47F2-B9E2-763D16BC5F5A}"/>
              </a:ext>
            </a:extLst>
          </p:cNvPr>
          <p:cNvGraphicFramePr>
            <a:graphicFrameLocks noGrp="1"/>
          </p:cNvGraphicFramePr>
          <p:nvPr/>
        </p:nvGraphicFramePr>
        <p:xfrm>
          <a:off x="381000" y="3235325"/>
          <a:ext cx="4114800" cy="2224088"/>
        </p:xfrm>
        <a:graphic>
          <a:graphicData uri="http://schemas.openxmlformats.org/drawingml/2006/table">
            <a:tbl>
              <a:tblPr firstRow="1" bandRow="1">
                <a:tableStyleId>{5C22544A-7EE6-4342-B048-85BDC9FD1C3A}</a:tableStyleId>
              </a:tblPr>
              <a:tblGrid>
                <a:gridCol w="1528355">
                  <a:extLst>
                    <a:ext uri="{9D8B030D-6E8A-4147-A177-3AD203B41FA5}">
                      <a16:colId xmlns:a16="http://schemas.microsoft.com/office/drawing/2014/main" val="2634248430"/>
                    </a:ext>
                  </a:extLst>
                </a:gridCol>
                <a:gridCol w="1293223">
                  <a:extLst>
                    <a:ext uri="{9D8B030D-6E8A-4147-A177-3AD203B41FA5}">
                      <a16:colId xmlns:a16="http://schemas.microsoft.com/office/drawing/2014/main" val="627894500"/>
                    </a:ext>
                  </a:extLst>
                </a:gridCol>
                <a:gridCol w="1293222">
                  <a:extLst>
                    <a:ext uri="{9D8B030D-6E8A-4147-A177-3AD203B41FA5}">
                      <a16:colId xmlns:a16="http://schemas.microsoft.com/office/drawing/2014/main" val="3672608145"/>
                    </a:ext>
                  </a:extLst>
                </a:gridCol>
              </a:tblGrid>
              <a:tr h="370681">
                <a:tc>
                  <a:txBody>
                    <a:bodyPr/>
                    <a:lstStyle/>
                    <a:p>
                      <a:r>
                        <a:rPr lang="en-US" sz="1800" dirty="0"/>
                        <a:t>Email</a:t>
                      </a:r>
                    </a:p>
                  </a:txBody>
                  <a:tcPr marT="45700" marB="45700"/>
                </a:tc>
                <a:tc>
                  <a:txBody>
                    <a:bodyPr/>
                    <a:lstStyle/>
                    <a:p>
                      <a:r>
                        <a:rPr lang="en-US" sz="1800" dirty="0"/>
                        <a:t>Open Rate</a:t>
                      </a:r>
                    </a:p>
                  </a:txBody>
                  <a:tcPr marT="45700" marB="45700"/>
                </a:tc>
                <a:tc>
                  <a:txBody>
                    <a:bodyPr/>
                    <a:lstStyle/>
                    <a:p>
                      <a:r>
                        <a:rPr lang="en-US" sz="1800" dirty="0"/>
                        <a:t>Click Rate</a:t>
                      </a:r>
                    </a:p>
                  </a:txBody>
                  <a:tcPr marT="45700" marB="45700"/>
                </a:tc>
                <a:extLst>
                  <a:ext uri="{0D108BD9-81ED-4DB2-BD59-A6C34878D82A}">
                    <a16:rowId xmlns:a16="http://schemas.microsoft.com/office/drawing/2014/main" val="2831491495"/>
                  </a:ext>
                </a:extLst>
              </a:tr>
              <a:tr h="370681">
                <a:tc>
                  <a:txBody>
                    <a:bodyPr/>
                    <a:lstStyle/>
                    <a:p>
                      <a:r>
                        <a:rPr lang="en-US" sz="1800" dirty="0"/>
                        <a:t>April 5</a:t>
                      </a:r>
                    </a:p>
                  </a:txBody>
                  <a:tcPr marT="45700" marB="45700"/>
                </a:tc>
                <a:tc>
                  <a:txBody>
                    <a:bodyPr/>
                    <a:lstStyle/>
                    <a:p>
                      <a:r>
                        <a:rPr lang="en-US" sz="1800" dirty="0"/>
                        <a:t>23.2%</a:t>
                      </a:r>
                    </a:p>
                  </a:txBody>
                  <a:tcPr marT="45700" marB="45700"/>
                </a:tc>
                <a:tc>
                  <a:txBody>
                    <a:bodyPr/>
                    <a:lstStyle/>
                    <a:p>
                      <a:r>
                        <a:rPr lang="en-US" sz="1800" dirty="0"/>
                        <a:t>11.9%</a:t>
                      </a:r>
                    </a:p>
                  </a:txBody>
                  <a:tcPr marT="45700" marB="45700"/>
                </a:tc>
                <a:extLst>
                  <a:ext uri="{0D108BD9-81ED-4DB2-BD59-A6C34878D82A}">
                    <a16:rowId xmlns:a16="http://schemas.microsoft.com/office/drawing/2014/main" val="3768226466"/>
                  </a:ext>
                </a:extLst>
              </a:tr>
              <a:tr h="370681">
                <a:tc>
                  <a:txBody>
                    <a:bodyPr/>
                    <a:lstStyle/>
                    <a:p>
                      <a:r>
                        <a:rPr lang="en-US" sz="1800" dirty="0"/>
                        <a:t>April 12</a:t>
                      </a:r>
                    </a:p>
                  </a:txBody>
                  <a:tcPr marT="45700" marB="45700"/>
                </a:tc>
                <a:tc>
                  <a:txBody>
                    <a:bodyPr/>
                    <a:lstStyle/>
                    <a:p>
                      <a:r>
                        <a:rPr lang="en-US" sz="1800" dirty="0"/>
                        <a:t>21.8%</a:t>
                      </a:r>
                    </a:p>
                  </a:txBody>
                  <a:tcPr marT="45700" marB="45700"/>
                </a:tc>
                <a:tc>
                  <a:txBody>
                    <a:bodyPr/>
                    <a:lstStyle/>
                    <a:p>
                      <a:r>
                        <a:rPr lang="en-US" sz="1800" dirty="0"/>
                        <a:t>7.1%</a:t>
                      </a:r>
                    </a:p>
                  </a:txBody>
                  <a:tcPr marT="45700" marB="45700"/>
                </a:tc>
                <a:extLst>
                  <a:ext uri="{0D108BD9-81ED-4DB2-BD59-A6C34878D82A}">
                    <a16:rowId xmlns:a16="http://schemas.microsoft.com/office/drawing/2014/main" val="231121405"/>
                  </a:ext>
                </a:extLst>
              </a:tr>
              <a:tr h="370681">
                <a:tc>
                  <a:txBody>
                    <a:bodyPr/>
                    <a:lstStyle/>
                    <a:p>
                      <a:r>
                        <a:rPr lang="en-US" sz="1800" dirty="0"/>
                        <a:t>April 19</a:t>
                      </a:r>
                    </a:p>
                  </a:txBody>
                  <a:tcPr marT="45700" marB="45700"/>
                </a:tc>
                <a:tc>
                  <a:txBody>
                    <a:bodyPr/>
                    <a:lstStyle/>
                    <a:p>
                      <a:r>
                        <a:rPr lang="en-US" sz="1800" dirty="0"/>
                        <a:t>19.1%</a:t>
                      </a:r>
                    </a:p>
                  </a:txBody>
                  <a:tcPr marT="45700" marB="45700"/>
                </a:tc>
                <a:tc>
                  <a:txBody>
                    <a:bodyPr/>
                    <a:lstStyle/>
                    <a:p>
                      <a:r>
                        <a:rPr lang="en-US" sz="1800" dirty="0"/>
                        <a:t>5.5%</a:t>
                      </a:r>
                    </a:p>
                  </a:txBody>
                  <a:tcPr marT="45700" marB="45700"/>
                </a:tc>
                <a:extLst>
                  <a:ext uri="{0D108BD9-81ED-4DB2-BD59-A6C34878D82A}">
                    <a16:rowId xmlns:a16="http://schemas.microsoft.com/office/drawing/2014/main" val="2414474758"/>
                  </a:ext>
                </a:extLst>
              </a:tr>
              <a:tr h="370681">
                <a:tc>
                  <a:txBody>
                    <a:bodyPr/>
                    <a:lstStyle/>
                    <a:p>
                      <a:r>
                        <a:rPr lang="en-US" sz="1800" dirty="0"/>
                        <a:t>April 26</a:t>
                      </a:r>
                    </a:p>
                  </a:txBody>
                  <a:tcPr marT="45700" marB="45700"/>
                </a:tc>
                <a:tc>
                  <a:txBody>
                    <a:bodyPr/>
                    <a:lstStyle/>
                    <a:p>
                      <a:r>
                        <a:rPr lang="en-US" sz="1800" dirty="0"/>
                        <a:t>20%</a:t>
                      </a:r>
                    </a:p>
                  </a:txBody>
                  <a:tcPr marT="45700" marB="45700"/>
                </a:tc>
                <a:tc>
                  <a:txBody>
                    <a:bodyPr/>
                    <a:lstStyle/>
                    <a:p>
                      <a:r>
                        <a:rPr lang="en-US" sz="1800" dirty="0"/>
                        <a:t>7%</a:t>
                      </a:r>
                    </a:p>
                  </a:txBody>
                  <a:tcPr marT="45700" marB="45700"/>
                </a:tc>
                <a:extLst>
                  <a:ext uri="{0D108BD9-81ED-4DB2-BD59-A6C34878D82A}">
                    <a16:rowId xmlns:a16="http://schemas.microsoft.com/office/drawing/2014/main" val="2419018771"/>
                  </a:ext>
                </a:extLst>
              </a:tr>
              <a:tr h="370681">
                <a:tc>
                  <a:txBody>
                    <a:bodyPr/>
                    <a:lstStyle/>
                    <a:p>
                      <a:r>
                        <a:rPr lang="en-US" sz="1800" dirty="0"/>
                        <a:t>Average</a:t>
                      </a:r>
                    </a:p>
                  </a:txBody>
                  <a:tcPr marT="45700" marB="45700"/>
                </a:tc>
                <a:tc>
                  <a:txBody>
                    <a:bodyPr/>
                    <a:lstStyle/>
                    <a:p>
                      <a:r>
                        <a:rPr lang="en-US" sz="1800" dirty="0"/>
                        <a:t>21%</a:t>
                      </a:r>
                    </a:p>
                  </a:txBody>
                  <a:tcPr marT="45700" marB="45700"/>
                </a:tc>
                <a:tc>
                  <a:txBody>
                    <a:bodyPr/>
                    <a:lstStyle/>
                    <a:p>
                      <a:r>
                        <a:rPr lang="en-US" sz="1800" dirty="0"/>
                        <a:t>7.9%</a:t>
                      </a:r>
                    </a:p>
                  </a:txBody>
                  <a:tcPr marT="45700" marB="45700"/>
                </a:tc>
                <a:extLst>
                  <a:ext uri="{0D108BD9-81ED-4DB2-BD59-A6C34878D82A}">
                    <a16:rowId xmlns:a16="http://schemas.microsoft.com/office/drawing/2014/main" val="1910625614"/>
                  </a:ext>
                </a:extLst>
              </a:tr>
            </a:tbl>
          </a:graphicData>
        </a:graphic>
      </p:graphicFrame>
      <p:sp>
        <p:nvSpPr>
          <p:cNvPr id="23589" name="TextBox 16">
            <a:extLst>
              <a:ext uri="{FF2B5EF4-FFF2-40B4-BE49-F238E27FC236}">
                <a16:creationId xmlns:a16="http://schemas.microsoft.com/office/drawing/2014/main" id="{6CA53DB9-11D7-468F-9EA0-79861FCCA6E8}"/>
              </a:ext>
            </a:extLst>
          </p:cNvPr>
          <p:cNvSpPr txBox="1">
            <a:spLocks noChangeArrowheads="1"/>
          </p:cNvSpPr>
          <p:nvPr/>
        </p:nvSpPr>
        <p:spPr bwMode="auto">
          <a:xfrm>
            <a:off x="381000" y="5562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1438"/>
              </a:spcAft>
              <a:buClr>
                <a:schemeClr val="accent1"/>
              </a:buClr>
              <a:buFont typeface="Wingdings" panose="05000000000000000000" pitchFamily="2" charset="2"/>
              <a:buChar char="§"/>
              <a:defRPr sz="2400">
                <a:solidFill>
                  <a:srgbClr val="333333"/>
                </a:solidFill>
                <a:latin typeface="Calibri" panose="020F0502020204030204" pitchFamily="34" charset="0"/>
              </a:defRPr>
            </a:lvl1pPr>
            <a:lvl2pPr marL="742950" indent="-285750">
              <a:lnSpc>
                <a:spcPct val="90000"/>
              </a:lnSpc>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2pPr>
            <a:lvl3pPr marL="1143000" indent="-228600">
              <a:lnSpc>
                <a:spcPct val="90000"/>
              </a:lnSpc>
              <a:spcAft>
                <a:spcPts val="1175"/>
              </a:spcAft>
              <a:buClr>
                <a:schemeClr val="accent1"/>
              </a:buClr>
              <a:buFont typeface="Calibri" panose="020F0502020204030204" pitchFamily="34" charset="0"/>
              <a:buChar char="–"/>
              <a:defRPr>
                <a:solidFill>
                  <a:srgbClr val="333333"/>
                </a:solidFill>
                <a:latin typeface="Calibri" panose="020F0502020204030204" pitchFamily="34" charset="0"/>
              </a:defRPr>
            </a:lvl3pPr>
            <a:lvl4pPr marL="1600200" indent="-228600">
              <a:lnSpc>
                <a:spcPct val="90000"/>
              </a:lnSpc>
              <a:spcAft>
                <a:spcPts val="1175"/>
              </a:spcAft>
              <a:buClr>
                <a:schemeClr val="accent1"/>
              </a:buClr>
              <a:buFont typeface="Wingdings" panose="05000000000000000000" pitchFamily="2" charset="2"/>
              <a:buChar char="§"/>
              <a:defRPr>
                <a:solidFill>
                  <a:srgbClr val="333333"/>
                </a:solidFill>
                <a:latin typeface="Calibri" panose="020F0502020204030204" pitchFamily="34" charset="0"/>
              </a:defRPr>
            </a:lvl4pPr>
            <a:lvl5pPr marL="2057400" indent="-228600">
              <a:lnSpc>
                <a:spcPct val="90000"/>
              </a:lnSpc>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5pPr>
            <a:lvl6pPr marL="2514600" indent="-22860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6pPr>
            <a:lvl7pPr marL="2971800" indent="-22860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7pPr>
            <a:lvl8pPr marL="3429000" indent="-22860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8pPr>
            <a:lvl9pPr marL="3886200" indent="-228600" eaLnBrk="0" fontAlgn="base" hangingPunct="0">
              <a:lnSpc>
                <a:spcPct val="90000"/>
              </a:lnSpc>
              <a:spcBef>
                <a:spcPct val="0"/>
              </a:spcBef>
              <a:spcAft>
                <a:spcPts val="1175"/>
              </a:spcAft>
              <a:buClr>
                <a:schemeClr val="accent1"/>
              </a:buClr>
              <a:buSzPct val="125000"/>
              <a:buFont typeface="Calibri" panose="020F0502020204030204" pitchFamily="34" charset="0"/>
              <a:buChar char="▫"/>
              <a:defRPr>
                <a:solidFill>
                  <a:srgbClr val="333333"/>
                </a:solidFill>
                <a:latin typeface="Calibri" panose="020F0502020204030204" pitchFamily="34" charset="0"/>
              </a:defRPr>
            </a:lvl9pPr>
          </a:lstStyle>
          <a:p>
            <a:pPr eaLnBrk="1" hangingPunct="1">
              <a:lnSpc>
                <a:spcPct val="100000"/>
              </a:lnSpc>
              <a:spcAft>
                <a:spcPct val="0"/>
              </a:spcAft>
              <a:buClrTx/>
              <a:buFontTx/>
              <a:buNone/>
            </a:pPr>
            <a:r>
              <a:rPr lang="en-US" altLang="en-US" sz="1200" i="1">
                <a:solidFill>
                  <a:schemeClr val="tx1"/>
                </a:solidFill>
              </a:rPr>
              <a:t>Industry average for Travel and Transportation </a:t>
            </a:r>
          </a:p>
          <a:p>
            <a:pPr eaLnBrk="1" hangingPunct="1">
              <a:lnSpc>
                <a:spcPct val="100000"/>
              </a:lnSpc>
              <a:spcAft>
                <a:spcPct val="0"/>
              </a:spcAft>
              <a:buClrTx/>
              <a:buFontTx/>
              <a:buNone/>
            </a:pPr>
            <a:r>
              <a:rPr lang="en-US" altLang="en-US" sz="1200" i="1">
                <a:solidFill>
                  <a:schemeClr val="tx1"/>
                </a:solidFill>
              </a:rPr>
              <a:t>- 20.69% open rate</a:t>
            </a:r>
            <a:br>
              <a:rPr lang="en-US" altLang="en-US" sz="1200" i="1">
                <a:solidFill>
                  <a:schemeClr val="tx1"/>
                </a:solidFill>
              </a:rPr>
            </a:br>
            <a:r>
              <a:rPr lang="en-US" altLang="en-US" sz="1200" i="1">
                <a:solidFill>
                  <a:schemeClr val="tx1"/>
                </a:solidFill>
              </a:rPr>
              <a:t>- 2.17% click through 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2D8E-59ED-4C82-B2C8-D1124CCCD946}"/>
              </a:ext>
            </a:extLst>
          </p:cNvPr>
          <p:cNvSpPr>
            <a:spLocks noGrp="1"/>
          </p:cNvSpPr>
          <p:nvPr>
            <p:ph type="title"/>
          </p:nvPr>
        </p:nvSpPr>
        <p:spPr/>
        <p:txBody>
          <a:bodyPr rtlCol="0"/>
          <a:lstStyle/>
          <a:p>
            <a:pPr eaLnBrk="1" fontAlgn="auto" hangingPunct="1">
              <a:spcAft>
                <a:spcPts val="0"/>
              </a:spcAft>
              <a:defRPr/>
            </a:pPr>
            <a:r>
              <a:rPr lang="en-US" dirty="0">
                <a:latin typeface="+mn-lt"/>
              </a:rPr>
              <a:t>Instagram </a:t>
            </a:r>
          </a:p>
        </p:txBody>
      </p:sp>
      <p:sp>
        <p:nvSpPr>
          <p:cNvPr id="25603" name="Content Placeholder 5">
            <a:extLst>
              <a:ext uri="{FF2B5EF4-FFF2-40B4-BE49-F238E27FC236}">
                <a16:creationId xmlns:a16="http://schemas.microsoft.com/office/drawing/2014/main" id="{F3C7FD63-09D2-4E62-B532-835EA0CA7DCB}"/>
              </a:ext>
            </a:extLst>
          </p:cNvPr>
          <p:cNvSpPr>
            <a:spLocks noGrp="1" noChangeArrowheads="1"/>
          </p:cNvSpPr>
          <p:nvPr>
            <p:ph idx="1"/>
          </p:nvPr>
        </p:nvSpPr>
        <p:spPr/>
        <p:txBody>
          <a:bodyPr/>
          <a:lstStyle/>
          <a:p>
            <a:pPr eaLnBrk="1" hangingPunct="1">
              <a:spcBef>
                <a:spcPct val="0"/>
              </a:spcBef>
              <a:spcAft>
                <a:spcPts val="1438"/>
              </a:spcAft>
            </a:pPr>
            <a:r>
              <a:rPr lang="en-US" altLang="en-US">
                <a:latin typeface="Calibri" panose="020F0502020204030204" pitchFamily="34" charset="0"/>
              </a:rPr>
              <a:t>Gained 7,613 new Instagram followers</a:t>
            </a:r>
          </a:p>
        </p:txBody>
      </p:sp>
      <p:pic>
        <p:nvPicPr>
          <p:cNvPr id="25604" name="Picture 2" descr="A screenshot of a social media post&#10;&#10;Description generated with very high confidence">
            <a:extLst>
              <a:ext uri="{FF2B5EF4-FFF2-40B4-BE49-F238E27FC236}">
                <a16:creationId xmlns:a16="http://schemas.microsoft.com/office/drawing/2014/main" id="{C04A0B2E-D2CB-4BBC-A006-3B71944DC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90763"/>
            <a:ext cx="59436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11B4-B883-4C55-9466-F01EDBE734D5}"/>
              </a:ext>
            </a:extLst>
          </p:cNvPr>
          <p:cNvSpPr>
            <a:spLocks noGrp="1"/>
          </p:cNvSpPr>
          <p:nvPr>
            <p:ph type="title"/>
          </p:nvPr>
        </p:nvSpPr>
        <p:spPr/>
        <p:txBody>
          <a:bodyPr/>
          <a:lstStyle/>
          <a:p>
            <a:pPr eaLnBrk="1" hangingPunct="1">
              <a:defRPr/>
            </a:pPr>
            <a:r>
              <a:rPr lang="en-US" dirty="0">
                <a:latin typeface="+mn-lt"/>
              </a:rPr>
              <a:t>Post campaign</a:t>
            </a:r>
          </a:p>
        </p:txBody>
      </p:sp>
      <p:sp>
        <p:nvSpPr>
          <p:cNvPr id="26627" name="Content Placeholder 2">
            <a:extLst>
              <a:ext uri="{FF2B5EF4-FFF2-40B4-BE49-F238E27FC236}">
                <a16:creationId xmlns:a16="http://schemas.microsoft.com/office/drawing/2014/main" id="{3B24CCFD-6B5D-49A0-9F6B-C89ABC5890B8}"/>
              </a:ext>
            </a:extLst>
          </p:cNvPr>
          <p:cNvSpPr>
            <a:spLocks noGrp="1" noChangeArrowheads="1"/>
          </p:cNvSpPr>
          <p:nvPr>
            <p:ph idx="1"/>
          </p:nvPr>
        </p:nvSpPr>
        <p:spPr>
          <a:xfrm>
            <a:off x="228600" y="1471613"/>
            <a:ext cx="8534400" cy="685800"/>
          </a:xfrm>
        </p:spPr>
        <p:txBody>
          <a:bodyPr/>
          <a:lstStyle/>
          <a:p>
            <a:pPr eaLnBrk="1" hangingPunct="1">
              <a:spcBef>
                <a:spcPct val="0"/>
              </a:spcBef>
              <a:spcAft>
                <a:spcPts val="1438"/>
              </a:spcAft>
            </a:pPr>
            <a:r>
              <a:rPr lang="en-US" altLang="en-US">
                <a:latin typeface="Calibri" panose="020F0502020204030204" pitchFamily="34" charset="0"/>
              </a:rPr>
              <a:t>We surveyed visitors, and got lots of positive feedback …</a:t>
            </a:r>
          </a:p>
        </p:txBody>
      </p:sp>
      <p:sp>
        <p:nvSpPr>
          <p:cNvPr id="26628" name="TextBox 3">
            <a:extLst>
              <a:ext uri="{FF2B5EF4-FFF2-40B4-BE49-F238E27FC236}">
                <a16:creationId xmlns:a16="http://schemas.microsoft.com/office/drawing/2014/main" id="{717BFF61-D2B7-4AFF-9BDB-52DE703A980F}"/>
              </a:ext>
            </a:extLst>
          </p:cNvPr>
          <p:cNvSpPr txBox="1">
            <a:spLocks noChangeArrowheads="1"/>
          </p:cNvSpPr>
          <p:nvPr/>
        </p:nvSpPr>
        <p:spPr bwMode="auto">
          <a:xfrm>
            <a:off x="381000" y="1970088"/>
            <a:ext cx="4191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i="1"/>
              <a:t>It made me feel that riding BART was more than just a mode of transport to get to work. Felt as if BART cares for and values the commuters :)</a:t>
            </a:r>
          </a:p>
          <a:p>
            <a:endParaRPr lang="en-US" altLang="en-US" i="1"/>
          </a:p>
        </p:txBody>
      </p:sp>
      <p:sp>
        <p:nvSpPr>
          <p:cNvPr id="26629" name="TextBox 4">
            <a:extLst>
              <a:ext uri="{FF2B5EF4-FFF2-40B4-BE49-F238E27FC236}">
                <a16:creationId xmlns:a16="http://schemas.microsoft.com/office/drawing/2014/main" id="{8547A166-5BB6-470D-B9F2-8E884E43B6DB}"/>
              </a:ext>
            </a:extLst>
          </p:cNvPr>
          <p:cNvSpPr txBox="1">
            <a:spLocks noChangeArrowheads="1"/>
          </p:cNvSpPr>
          <p:nvPr/>
        </p:nvSpPr>
        <p:spPr bwMode="auto">
          <a:xfrm>
            <a:off x="5118100" y="1970088"/>
            <a:ext cx="3751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i="1"/>
              <a:t>I thought it was a really cool sweepstakes!! And I'm a lot more involved with Bart advertisements now.</a:t>
            </a:r>
          </a:p>
        </p:txBody>
      </p:sp>
      <p:sp>
        <p:nvSpPr>
          <p:cNvPr id="26630" name="TextBox 5">
            <a:extLst>
              <a:ext uri="{FF2B5EF4-FFF2-40B4-BE49-F238E27FC236}">
                <a16:creationId xmlns:a16="http://schemas.microsoft.com/office/drawing/2014/main" id="{B527B626-3696-4F73-A662-7F265F0E0B0B}"/>
              </a:ext>
            </a:extLst>
          </p:cNvPr>
          <p:cNvSpPr txBox="1">
            <a:spLocks noChangeArrowheads="1"/>
          </p:cNvSpPr>
          <p:nvPr/>
        </p:nvSpPr>
        <p:spPr bwMode="auto">
          <a:xfrm>
            <a:off x="457200" y="4700588"/>
            <a:ext cx="4267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i="1"/>
              <a:t>I was excited about the Fiji contest and sent the info along to others I know in the area. It was great to imagine winning (I never win contests lol) and made me want to vacation. It also reminded me that bart was very easy for me to use too.</a:t>
            </a:r>
          </a:p>
        </p:txBody>
      </p:sp>
      <p:sp>
        <p:nvSpPr>
          <p:cNvPr id="26631" name="TextBox 6">
            <a:extLst>
              <a:ext uri="{FF2B5EF4-FFF2-40B4-BE49-F238E27FC236}">
                <a16:creationId xmlns:a16="http://schemas.microsoft.com/office/drawing/2014/main" id="{5BC78C7C-8D1C-462D-B0CF-4DA10179352B}"/>
              </a:ext>
            </a:extLst>
          </p:cNvPr>
          <p:cNvSpPr txBox="1">
            <a:spLocks noChangeArrowheads="1"/>
          </p:cNvSpPr>
          <p:nvPr/>
        </p:nvSpPr>
        <p:spPr bwMode="auto">
          <a:xfrm>
            <a:off x="5143500" y="4889500"/>
            <a:ext cx="361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i="1"/>
              <a:t>It was a really fun and exciting chance to be entered to win such a great price and trip! It kept Bart on my mind for a whole month!!!</a:t>
            </a:r>
          </a:p>
        </p:txBody>
      </p:sp>
      <p:sp>
        <p:nvSpPr>
          <p:cNvPr id="26632" name="TextBox 7">
            <a:extLst>
              <a:ext uri="{FF2B5EF4-FFF2-40B4-BE49-F238E27FC236}">
                <a16:creationId xmlns:a16="http://schemas.microsoft.com/office/drawing/2014/main" id="{60B5AB5F-6124-4067-B7F0-35D55C528354}"/>
              </a:ext>
            </a:extLst>
          </p:cNvPr>
          <p:cNvSpPr txBox="1">
            <a:spLocks noChangeArrowheads="1"/>
          </p:cNvSpPr>
          <p:nvPr/>
        </p:nvSpPr>
        <p:spPr bwMode="auto">
          <a:xfrm>
            <a:off x="1990725" y="33147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i="1"/>
              <a:t>I didn’t realize BART was so cutting edge and at the forefront of public transportation. This is a great way to get people excited about riding BART and discussing interesting neighborhoods around BART.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7236421-750A-41D9-AC8A-B2F53DA7573F}"/>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AdWheel Consideration</a:t>
            </a:r>
          </a:p>
        </p:txBody>
      </p:sp>
      <p:sp>
        <p:nvSpPr>
          <p:cNvPr id="27651" name="Content Placeholder 2">
            <a:extLst>
              <a:ext uri="{FF2B5EF4-FFF2-40B4-BE49-F238E27FC236}">
                <a16:creationId xmlns:a16="http://schemas.microsoft.com/office/drawing/2014/main" id="{CA867202-7CA8-455E-8A97-8C9021590F08}"/>
              </a:ext>
            </a:extLst>
          </p:cNvPr>
          <p:cNvSpPr>
            <a:spLocks noGrp="1" noChangeArrowheads="1"/>
          </p:cNvSpPr>
          <p:nvPr>
            <p:ph idx="1"/>
          </p:nvPr>
        </p:nvSpPr>
        <p:spPr/>
        <p:txBody>
          <a:bodyPr/>
          <a:lstStyle/>
          <a:p>
            <a:pPr marL="0" indent="0" eaLnBrk="1" hangingPunct="1">
              <a:spcBef>
                <a:spcPct val="0"/>
              </a:spcBef>
              <a:spcAft>
                <a:spcPts val="1438"/>
              </a:spcAft>
              <a:buFont typeface="Wingdings" pitchFamily="2" charset="2"/>
              <a:buNone/>
            </a:pPr>
            <a:r>
              <a:rPr lang="en-US" altLang="en-US">
                <a:latin typeface="Calibri" panose="020F0502020204030204" pitchFamily="34" charset="0"/>
              </a:rPr>
              <a:t>The campaign spread greater public awareness of using BART. It’s worthy of an AdWheel because we were able to reach new audiences using re-targeting ads and demographic data from Facebook. </a:t>
            </a:r>
          </a:p>
          <a:p>
            <a:pPr marL="0" indent="0" eaLnBrk="1" hangingPunct="1">
              <a:spcBef>
                <a:spcPct val="0"/>
              </a:spcBef>
              <a:spcAft>
                <a:spcPts val="1438"/>
              </a:spcAft>
              <a:buFont typeface="Wingdings" pitchFamily="2" charset="2"/>
              <a:buNone/>
            </a:pPr>
            <a:r>
              <a:rPr lang="en-US" altLang="en-US">
                <a:latin typeface="Calibri" panose="020F0502020204030204" pitchFamily="34" charset="0"/>
              </a:rPr>
              <a:t>We were successful in signing up 25,000 new BARTable email subscribers, which we now use both to build off-peak ridership and to educate people on the new initiatives BART is rolling out for the public, including new train cars, repair work, and station modernization.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D32A6AA-87AE-4B24-A30F-68E91E0077F8}"/>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The problem</a:t>
            </a:r>
          </a:p>
        </p:txBody>
      </p:sp>
      <p:sp>
        <p:nvSpPr>
          <p:cNvPr id="15363" name="Content Placeholder 2">
            <a:extLst>
              <a:ext uri="{FF2B5EF4-FFF2-40B4-BE49-F238E27FC236}">
                <a16:creationId xmlns:a16="http://schemas.microsoft.com/office/drawing/2014/main" id="{C81ADD39-BA9B-481B-A521-5C7701469534}"/>
              </a:ext>
            </a:extLst>
          </p:cNvPr>
          <p:cNvSpPr>
            <a:spLocks noGrp="1" noChangeArrowheads="1"/>
          </p:cNvSpPr>
          <p:nvPr>
            <p:ph idx="1"/>
          </p:nvPr>
        </p:nvSpPr>
        <p:spPr>
          <a:xfrm>
            <a:off x="304800" y="1676400"/>
            <a:ext cx="8458200" cy="4657725"/>
          </a:xfrm>
        </p:spPr>
        <p:txBody>
          <a:bodyPr/>
          <a:lstStyle/>
          <a:p>
            <a:pPr eaLnBrk="1" hangingPunct="1">
              <a:spcBef>
                <a:spcPct val="0"/>
              </a:spcBef>
              <a:spcAft>
                <a:spcPts val="1438"/>
              </a:spcAft>
            </a:pPr>
            <a:r>
              <a:rPr lang="en-US" altLang="en-US">
                <a:latin typeface="Calibri" panose="020F0502020204030204" pitchFamily="34" charset="0"/>
              </a:rPr>
              <a:t>BART has not been immune to the challenges that other transit agencies across the nation face. </a:t>
            </a:r>
          </a:p>
          <a:p>
            <a:pPr eaLnBrk="1" hangingPunct="1">
              <a:spcBef>
                <a:spcPct val="0"/>
              </a:spcBef>
              <a:spcAft>
                <a:spcPts val="1438"/>
              </a:spcAft>
            </a:pPr>
            <a:r>
              <a:rPr lang="en-US" altLang="en-US">
                <a:latin typeface="Calibri" panose="020F0502020204030204" pitchFamily="34" charset="0"/>
              </a:rPr>
              <a:t>BART has seen a decrease in ridership, especially on the weekends and to the airport. </a:t>
            </a:r>
          </a:p>
        </p:txBody>
      </p:sp>
      <p:pic>
        <p:nvPicPr>
          <p:cNvPr id="15364" name="Picture 3">
            <a:extLst>
              <a:ext uri="{FF2B5EF4-FFF2-40B4-BE49-F238E27FC236}">
                <a16:creationId xmlns:a16="http://schemas.microsoft.com/office/drawing/2014/main" id="{3A902AB1-EDD2-449F-B409-BA9A8B9A1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429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0BCADBF-CB3D-4F6A-B443-798C3E228BA6}"/>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The solution</a:t>
            </a:r>
          </a:p>
        </p:txBody>
      </p:sp>
      <p:sp>
        <p:nvSpPr>
          <p:cNvPr id="3" name="Content Placeholder 2">
            <a:extLst>
              <a:ext uri="{FF2B5EF4-FFF2-40B4-BE49-F238E27FC236}">
                <a16:creationId xmlns:a16="http://schemas.microsoft.com/office/drawing/2014/main" id="{3EA59961-AE13-481A-AC24-5E00928A2456}"/>
              </a:ext>
            </a:extLst>
          </p:cNvPr>
          <p:cNvSpPr>
            <a:spLocks noGrp="1"/>
          </p:cNvSpPr>
          <p:nvPr>
            <p:ph idx="1"/>
          </p:nvPr>
        </p:nvSpPr>
        <p:spPr>
          <a:xfrm>
            <a:off x="304800" y="1676400"/>
            <a:ext cx="4738688" cy="4657725"/>
          </a:xfrm>
        </p:spPr>
        <p:txBody>
          <a:bodyPr rtlCol="0">
            <a:normAutofit lnSpcReduction="10000"/>
          </a:bodyPr>
          <a:lstStyle/>
          <a:p>
            <a:pPr eaLnBrk="1" fontAlgn="auto" hangingPunct="1">
              <a:defRPr/>
            </a:pPr>
            <a:r>
              <a:rPr lang="en-US" dirty="0">
                <a:latin typeface="+mn-lt"/>
              </a:rPr>
              <a:t>To combat this trend, we launched a Spring Break Escape campaign to remind riders that BART is an easy way to travel to the airport and connect you to a world of destinations</a:t>
            </a:r>
          </a:p>
          <a:p>
            <a:pPr eaLnBrk="1" fontAlgn="auto" hangingPunct="1">
              <a:defRPr/>
            </a:pPr>
            <a:r>
              <a:rPr lang="en-US" dirty="0">
                <a:latin typeface="+mn-lt"/>
              </a:rPr>
              <a:t>To make people feel connected to the campaign, we asked riders to enter our sweepstakes</a:t>
            </a:r>
          </a:p>
          <a:p>
            <a:pPr eaLnBrk="1" fontAlgn="auto" hangingPunct="1">
              <a:defRPr/>
            </a:pPr>
            <a:r>
              <a:rPr lang="en-US" dirty="0">
                <a:latin typeface="+mn-lt"/>
              </a:rPr>
              <a:t>The prize was a $5,000 trip to Fiji, courtesy of Fiji Airways, Tourism Fiji and Fiji Marriott Resort</a:t>
            </a:r>
          </a:p>
          <a:p>
            <a:pPr eaLnBrk="1" fontAlgn="auto" hangingPunct="1">
              <a:defRPr/>
            </a:pPr>
            <a:r>
              <a:rPr lang="en-US" dirty="0">
                <a:latin typeface="+mn-lt"/>
              </a:rPr>
              <a:t>Promotion ran from April 1-29</a:t>
            </a:r>
          </a:p>
        </p:txBody>
      </p:sp>
      <p:pic>
        <p:nvPicPr>
          <p:cNvPr id="16388" name="Picture 6">
            <a:extLst>
              <a:ext uri="{FF2B5EF4-FFF2-40B4-BE49-F238E27FC236}">
                <a16:creationId xmlns:a16="http://schemas.microsoft.com/office/drawing/2014/main" id="{273DEA24-087B-4B29-922E-84A046015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1485900"/>
            <a:ext cx="34798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a:extLst>
              <a:ext uri="{FF2B5EF4-FFF2-40B4-BE49-F238E27FC236}">
                <a16:creationId xmlns:a16="http://schemas.microsoft.com/office/drawing/2014/main" id="{E510CC7C-0EFB-4E56-BCFF-EA341C4C7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495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a:extLst>
              <a:ext uri="{FF2B5EF4-FFF2-40B4-BE49-F238E27FC236}">
                <a16:creationId xmlns:a16="http://schemas.microsoft.com/office/drawing/2014/main" id="{764AA39D-4A38-4002-8EEC-1D08F4EE2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75" y="4495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00D3DD8-C136-4910-AE62-309FF256B67A}"/>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Spring Break Escape to Fiji</a:t>
            </a:r>
          </a:p>
        </p:txBody>
      </p:sp>
      <p:pic>
        <p:nvPicPr>
          <p:cNvPr id="17411" name="Content Placeholder 5">
            <a:extLst>
              <a:ext uri="{FF2B5EF4-FFF2-40B4-BE49-F238E27FC236}">
                <a16:creationId xmlns:a16="http://schemas.microsoft.com/office/drawing/2014/main" id="{8A0B77F4-85C7-4299-8C1A-A6CAE9F759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619250"/>
            <a:ext cx="2897188" cy="4449763"/>
          </a:xfrm>
          <a:ln>
            <a:solidFill>
              <a:srgbClr val="333333"/>
            </a:solidFill>
            <a:miter lim="800000"/>
            <a:headEnd/>
            <a:tailEnd/>
          </a:ln>
        </p:spPr>
      </p:pic>
      <p:sp>
        <p:nvSpPr>
          <p:cNvPr id="10" name="Content Placeholder 2">
            <a:extLst>
              <a:ext uri="{FF2B5EF4-FFF2-40B4-BE49-F238E27FC236}">
                <a16:creationId xmlns:a16="http://schemas.microsoft.com/office/drawing/2014/main" id="{6AE371FB-9F02-4B81-A18F-9D275BAE9A66}"/>
              </a:ext>
            </a:extLst>
          </p:cNvPr>
          <p:cNvSpPr txBox="1">
            <a:spLocks/>
          </p:cNvSpPr>
          <p:nvPr/>
        </p:nvSpPr>
        <p:spPr>
          <a:xfrm>
            <a:off x="381000" y="1600200"/>
            <a:ext cx="4648200" cy="4906963"/>
          </a:xfrm>
          <a:prstGeom prst="rect">
            <a:avLst/>
          </a:prstGeom>
        </p:spPr>
        <p:txBody>
          <a:bodyPr>
            <a:normAutofit/>
          </a:bodyPr>
          <a:lstStyle>
            <a:lvl1pPr marL="342900" indent="-342900" algn="l" defTabSz="914400" rtl="0" eaLnBrk="1" latinLnBrk="0" hangingPunct="1">
              <a:lnSpc>
                <a:spcPct val="90000"/>
              </a:lnSpc>
              <a:spcBef>
                <a:spcPts val="0"/>
              </a:spcBef>
              <a:spcAft>
                <a:spcPts val="1440"/>
              </a:spcAft>
              <a:buClr>
                <a:schemeClr val="accent1"/>
              </a:buClr>
              <a:buFont typeface="Wingdings" pitchFamily="2" charset="2"/>
              <a:buChar char="§"/>
              <a:defRPr sz="2400" kern="1200">
                <a:solidFill>
                  <a:srgbClr val="333333"/>
                </a:solidFill>
                <a:latin typeface="Frutiger LT Std 45 Light" pitchFamily="34" charset="0"/>
                <a:ea typeface="+mn-ea"/>
                <a:cs typeface="+mn-cs"/>
              </a:defRPr>
            </a:lvl1pPr>
            <a:lvl2pPr marL="742950" indent="-28575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2pPr>
            <a:lvl3pPr marL="1143000" indent="-228600" algn="l" defTabSz="914400" rtl="0" eaLnBrk="1" latinLnBrk="0" hangingPunct="1">
              <a:lnSpc>
                <a:spcPct val="90000"/>
              </a:lnSpc>
              <a:spcBef>
                <a:spcPts val="0"/>
              </a:spcBef>
              <a:spcAft>
                <a:spcPts val="1180"/>
              </a:spcAft>
              <a:buClr>
                <a:schemeClr val="accent1"/>
              </a:buClr>
              <a:buFont typeface="Calibri" pitchFamily="34" charset="0"/>
              <a:buChar char="₋"/>
              <a:defRPr sz="1800" kern="1200">
                <a:solidFill>
                  <a:srgbClr val="333333"/>
                </a:solidFill>
                <a:latin typeface="Frutiger LT Std 45 Light" pitchFamily="34" charset="0"/>
                <a:ea typeface="+mn-ea"/>
                <a:cs typeface="+mn-cs"/>
              </a:defRPr>
            </a:lvl3pPr>
            <a:lvl4pPr marL="1600200" indent="-228600" algn="l" defTabSz="914400" rtl="0" eaLnBrk="1" latinLnBrk="0" hangingPunct="1">
              <a:lnSpc>
                <a:spcPct val="90000"/>
              </a:lnSpc>
              <a:spcBef>
                <a:spcPts val="0"/>
              </a:spcBef>
              <a:spcAft>
                <a:spcPts val="1180"/>
              </a:spcAft>
              <a:buClr>
                <a:schemeClr val="accent1"/>
              </a:buClr>
              <a:buFont typeface="Wingdings" pitchFamily="2" charset="2"/>
              <a:buChar char="§"/>
              <a:defRPr sz="1800" kern="1200">
                <a:solidFill>
                  <a:srgbClr val="333333"/>
                </a:solidFill>
                <a:latin typeface="Frutiger LT Std 45 Light" pitchFamily="34" charset="0"/>
                <a:ea typeface="+mn-ea"/>
                <a:cs typeface="+mn-cs"/>
              </a:defRPr>
            </a:lvl4pPr>
            <a:lvl5pPr marL="2057400" indent="-22860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US" dirty="0">
                <a:latin typeface="+mn-lt"/>
              </a:rPr>
              <a:t>Users submitted their email address to enter the sweepstakes</a:t>
            </a:r>
          </a:p>
          <a:p>
            <a:pPr fontAlgn="auto">
              <a:defRPr/>
            </a:pPr>
            <a:r>
              <a:rPr lang="en-US" dirty="0">
                <a:latin typeface="+mn-lt"/>
              </a:rPr>
              <a:t>To unlock “bonus” entries, people could tweet about the contest and follow @</a:t>
            </a:r>
            <a:r>
              <a:rPr lang="en-US" dirty="0" err="1">
                <a:latin typeface="+mn-lt"/>
              </a:rPr>
              <a:t>SFBARTable</a:t>
            </a:r>
            <a:r>
              <a:rPr lang="en-US" dirty="0">
                <a:latin typeface="+mn-lt"/>
              </a:rPr>
              <a:t> on Instagram</a:t>
            </a:r>
          </a:p>
          <a:p>
            <a:pPr marL="0" indent="0" fontAlgn="auto">
              <a:buFont typeface="Wingdings" pitchFamily="2" charset="2"/>
              <a:buNone/>
              <a:defRPr/>
            </a:pPr>
            <a:endParaRPr lang="en-US" dirty="0">
              <a:latin typeface="+mn-lt"/>
            </a:endParaRPr>
          </a:p>
          <a:p>
            <a:pPr fontAlgn="auto">
              <a:defRPr/>
            </a:pPr>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CE19-303C-4742-BD7D-1926C8D35B80}"/>
              </a:ext>
            </a:extLst>
          </p:cNvPr>
          <p:cNvSpPr>
            <a:spLocks noGrp="1"/>
          </p:cNvSpPr>
          <p:nvPr>
            <p:ph type="title"/>
          </p:nvPr>
        </p:nvSpPr>
        <p:spPr/>
        <p:txBody>
          <a:bodyPr/>
          <a:lstStyle/>
          <a:p>
            <a:pPr eaLnBrk="1" hangingPunct="1">
              <a:defRPr/>
            </a:pPr>
            <a:r>
              <a:rPr lang="en-US" dirty="0">
                <a:latin typeface="+mn-lt"/>
              </a:rPr>
              <a:t>New ways to target riders</a:t>
            </a:r>
          </a:p>
        </p:txBody>
      </p:sp>
      <p:sp>
        <p:nvSpPr>
          <p:cNvPr id="18435" name="Content Placeholder 2">
            <a:extLst>
              <a:ext uri="{FF2B5EF4-FFF2-40B4-BE49-F238E27FC236}">
                <a16:creationId xmlns:a16="http://schemas.microsoft.com/office/drawing/2014/main" id="{4ED3192C-9C58-4BFE-B433-A798D3F70488}"/>
              </a:ext>
            </a:extLst>
          </p:cNvPr>
          <p:cNvSpPr>
            <a:spLocks noGrp="1" noChangeArrowheads="1"/>
          </p:cNvSpPr>
          <p:nvPr>
            <p:ph idx="1"/>
          </p:nvPr>
        </p:nvSpPr>
        <p:spPr/>
        <p:txBody>
          <a:bodyPr/>
          <a:lstStyle/>
          <a:p>
            <a:pPr eaLnBrk="1" hangingPunct="1">
              <a:spcBef>
                <a:spcPct val="0"/>
              </a:spcBef>
              <a:spcAft>
                <a:spcPts val="1438"/>
              </a:spcAft>
            </a:pPr>
            <a:r>
              <a:rPr lang="en-US" altLang="en-US">
                <a:latin typeface="Calibri" panose="020F0502020204030204" pitchFamily="34" charset="0"/>
              </a:rPr>
              <a:t>This is the first campaign where we incorporated a comprehensive digital marketing strategy, including re-targeting ads, SEO, market segmentation based on demographic data and interests, and tracking where users convert in the marketing funnel (in our case, when they subscribed to our email database).</a:t>
            </a:r>
          </a:p>
          <a:p>
            <a:pPr eaLnBrk="1" hangingPunct="1">
              <a:spcBef>
                <a:spcPct val="0"/>
              </a:spcBef>
              <a:spcAft>
                <a:spcPts val="1438"/>
              </a:spcAft>
            </a:pPr>
            <a:r>
              <a:rPr lang="en-US" altLang="en-US">
                <a:latin typeface="Calibri" panose="020F0502020204030204" pitchFamily="34" charset="0"/>
              </a:rPr>
              <a:t>BART targeted marketing to Bay Area residents who were interested in travel and public transit. </a:t>
            </a:r>
          </a:p>
          <a:p>
            <a:pPr eaLnBrk="1" hangingPunct="1">
              <a:spcBef>
                <a:spcPct val="0"/>
              </a:spcBef>
              <a:spcAft>
                <a:spcPts val="1438"/>
              </a:spcAft>
            </a:pPr>
            <a:r>
              <a:rPr lang="en-US" altLang="en-US">
                <a:latin typeface="Calibri" panose="020F0502020204030204" pitchFamily="34" charset="0"/>
              </a:rPr>
              <a:t>BART ran ads on trains, local radio stations and the internet to promote riding BART to the airport and to enter the sweepstakes. </a:t>
            </a:r>
          </a:p>
          <a:p>
            <a:pPr eaLnBrk="1" hangingPunct="1">
              <a:spcBef>
                <a:spcPct val="0"/>
              </a:spcBef>
              <a:spcAft>
                <a:spcPts val="1438"/>
              </a:spcAft>
            </a:pPr>
            <a:endParaRPr lang="en-US" altLang="en-US">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8034EE-87A4-48F4-A429-FA6BEE5D94CB}"/>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Digital Ads</a:t>
            </a:r>
          </a:p>
        </p:txBody>
      </p:sp>
      <p:pic>
        <p:nvPicPr>
          <p:cNvPr id="19459" name="Picture 4">
            <a:extLst>
              <a:ext uri="{FF2B5EF4-FFF2-40B4-BE49-F238E27FC236}">
                <a16:creationId xmlns:a16="http://schemas.microsoft.com/office/drawing/2014/main" id="{7124DDDC-62E7-42A2-A1F5-AD6809309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48138"/>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 descr="A close up of a sign&#10;&#10;Description generated with high confidence">
            <a:extLst>
              <a:ext uri="{FF2B5EF4-FFF2-40B4-BE49-F238E27FC236}">
                <a16:creationId xmlns:a16="http://schemas.microsoft.com/office/drawing/2014/main" id="{4B9E766A-245E-47EF-B1D8-51672B2A5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20764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298549CD-8772-41B2-B83D-539E1FC9D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17650"/>
            <a:ext cx="44196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542F298-898D-45FB-BA01-5EF9CC9C9E25}"/>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Video</a:t>
            </a:r>
          </a:p>
        </p:txBody>
      </p:sp>
      <p:sp>
        <p:nvSpPr>
          <p:cNvPr id="5" name="TextBox 4">
            <a:extLst>
              <a:ext uri="{FF2B5EF4-FFF2-40B4-BE49-F238E27FC236}">
                <a16:creationId xmlns:a16="http://schemas.microsoft.com/office/drawing/2014/main" id="{57D43B40-724B-481F-A80B-AAC5CFBCF6AE}"/>
              </a:ext>
            </a:extLst>
          </p:cNvPr>
          <p:cNvSpPr txBox="1"/>
          <p:nvPr/>
        </p:nvSpPr>
        <p:spPr>
          <a:xfrm>
            <a:off x="609600" y="1828800"/>
            <a:ext cx="7924800" cy="369332"/>
          </a:xfrm>
          <a:prstGeom prst="rect">
            <a:avLst/>
          </a:prstGeom>
          <a:noFill/>
        </p:spPr>
        <p:txBody>
          <a:bodyPr wrap="square" rtlCol="0">
            <a:spAutoFit/>
          </a:bodyPr>
          <a:lstStyle/>
          <a:p>
            <a:r>
              <a:rPr lang="en-US" dirty="0"/>
              <a:t>Link to video: https://vimeo.com/301914231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835738F-B9AA-4C76-9805-125E36B891A0}"/>
              </a:ext>
            </a:extLst>
          </p:cNvPr>
          <p:cNvSpPr>
            <a:spLocks noGrp="1" noChangeArrowheads="1"/>
          </p:cNvSpPr>
          <p:nvPr>
            <p:ph type="title"/>
          </p:nvPr>
        </p:nvSpPr>
        <p:spPr/>
        <p:txBody>
          <a:bodyPr/>
          <a:lstStyle/>
          <a:p>
            <a:pPr eaLnBrk="1" hangingPunct="1"/>
            <a:r>
              <a:rPr lang="en-US" altLang="en-US">
                <a:latin typeface="Calibri" panose="020F0502020204030204" pitchFamily="34" charset="0"/>
              </a:rPr>
              <a:t>Radio Ads</a:t>
            </a:r>
          </a:p>
        </p:txBody>
      </p:sp>
      <p:pic>
        <p:nvPicPr>
          <p:cNvPr id="3" name="Spring Break 2018 - Fiji - oceansounds_mixdown">
            <a:hlinkClick r:id="" action="ppaction://media"/>
            <a:extLst>
              <a:ext uri="{FF2B5EF4-FFF2-40B4-BE49-F238E27FC236}">
                <a16:creationId xmlns:a16="http://schemas.microsoft.com/office/drawing/2014/main" id="{C603BFA7-A1AB-41C7-BEE7-EA9F0C0D39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14799" y="5174173"/>
            <a:ext cx="914400" cy="914400"/>
          </a:xfrm>
          <a:prstGeom prst="rect">
            <a:avLst/>
          </a:prstGeom>
        </p:spPr>
      </p:pic>
      <p:pic>
        <p:nvPicPr>
          <p:cNvPr id="12" name="Picture 11" descr="A picture containing sky, outdoor, water, man&#10;&#10;Description generated with very high confidence">
            <a:extLst>
              <a:ext uri="{FF2B5EF4-FFF2-40B4-BE49-F238E27FC236}">
                <a16:creationId xmlns:a16="http://schemas.microsoft.com/office/drawing/2014/main" id="{9BC605A3-0ABB-4344-9FE1-26C0DF306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349" y="1685924"/>
            <a:ext cx="5829301" cy="2914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E468-9936-41BC-8027-4AD94E366EB8}"/>
              </a:ext>
            </a:extLst>
          </p:cNvPr>
          <p:cNvSpPr>
            <a:spLocks noGrp="1"/>
          </p:cNvSpPr>
          <p:nvPr>
            <p:ph type="title"/>
          </p:nvPr>
        </p:nvSpPr>
        <p:spPr/>
        <p:txBody>
          <a:bodyPr rtlCol="0"/>
          <a:lstStyle/>
          <a:p>
            <a:pPr eaLnBrk="1" fontAlgn="auto" hangingPunct="1">
              <a:spcAft>
                <a:spcPts val="0"/>
              </a:spcAft>
              <a:defRPr/>
            </a:pPr>
            <a:r>
              <a:rPr lang="en-US" dirty="0">
                <a:latin typeface="+mn-lt"/>
              </a:rPr>
              <a:t>The results …</a:t>
            </a:r>
          </a:p>
        </p:txBody>
      </p:sp>
      <p:sp>
        <p:nvSpPr>
          <p:cNvPr id="8" name="Content Placeholder 2">
            <a:extLst>
              <a:ext uri="{FF2B5EF4-FFF2-40B4-BE49-F238E27FC236}">
                <a16:creationId xmlns:a16="http://schemas.microsoft.com/office/drawing/2014/main" id="{3F6F4D57-8C0B-4D68-B199-68D3187E2136}"/>
              </a:ext>
            </a:extLst>
          </p:cNvPr>
          <p:cNvSpPr txBox="1">
            <a:spLocks/>
          </p:cNvSpPr>
          <p:nvPr/>
        </p:nvSpPr>
        <p:spPr>
          <a:xfrm>
            <a:off x="533400" y="1646238"/>
            <a:ext cx="8229600" cy="4449762"/>
          </a:xfrm>
          <a:prstGeom prst="rect">
            <a:avLst/>
          </a:prstGeom>
        </p:spPr>
        <p:txBody>
          <a:bodyPr>
            <a:normAutofit/>
          </a:bodyPr>
          <a:lstStyle>
            <a:lvl1pPr marL="342900" indent="-342900" algn="l" defTabSz="914400" rtl="0" eaLnBrk="1" latinLnBrk="0" hangingPunct="1">
              <a:lnSpc>
                <a:spcPct val="90000"/>
              </a:lnSpc>
              <a:spcBef>
                <a:spcPts val="0"/>
              </a:spcBef>
              <a:spcAft>
                <a:spcPts val="1440"/>
              </a:spcAft>
              <a:buClr>
                <a:schemeClr val="accent1"/>
              </a:buClr>
              <a:buFont typeface="Wingdings" pitchFamily="2" charset="2"/>
              <a:buChar char="§"/>
              <a:defRPr sz="2400" kern="1200">
                <a:solidFill>
                  <a:srgbClr val="333333"/>
                </a:solidFill>
                <a:latin typeface="Frutiger LT Std 45 Light" pitchFamily="34" charset="0"/>
                <a:ea typeface="+mn-ea"/>
                <a:cs typeface="+mn-cs"/>
              </a:defRPr>
            </a:lvl1pPr>
            <a:lvl2pPr marL="742950" indent="-28575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2pPr>
            <a:lvl3pPr marL="1143000" indent="-228600" algn="l" defTabSz="914400" rtl="0" eaLnBrk="1" latinLnBrk="0" hangingPunct="1">
              <a:lnSpc>
                <a:spcPct val="90000"/>
              </a:lnSpc>
              <a:spcBef>
                <a:spcPts val="0"/>
              </a:spcBef>
              <a:spcAft>
                <a:spcPts val="1180"/>
              </a:spcAft>
              <a:buClr>
                <a:schemeClr val="accent1"/>
              </a:buClr>
              <a:buFont typeface="Calibri" pitchFamily="34" charset="0"/>
              <a:buChar char="₋"/>
              <a:defRPr sz="1800" kern="1200">
                <a:solidFill>
                  <a:srgbClr val="333333"/>
                </a:solidFill>
                <a:latin typeface="Frutiger LT Std 45 Light" pitchFamily="34" charset="0"/>
                <a:ea typeface="+mn-ea"/>
                <a:cs typeface="+mn-cs"/>
              </a:defRPr>
            </a:lvl3pPr>
            <a:lvl4pPr marL="1600200" indent="-228600" algn="l" defTabSz="914400" rtl="0" eaLnBrk="1" latinLnBrk="0" hangingPunct="1">
              <a:lnSpc>
                <a:spcPct val="90000"/>
              </a:lnSpc>
              <a:spcBef>
                <a:spcPts val="0"/>
              </a:spcBef>
              <a:spcAft>
                <a:spcPts val="1180"/>
              </a:spcAft>
              <a:buClr>
                <a:schemeClr val="accent1"/>
              </a:buClr>
              <a:buFont typeface="Wingdings" pitchFamily="2" charset="2"/>
              <a:buChar char="§"/>
              <a:defRPr sz="1800" kern="1200">
                <a:solidFill>
                  <a:srgbClr val="333333"/>
                </a:solidFill>
                <a:latin typeface="Frutiger LT Std 45 Light" pitchFamily="34" charset="0"/>
                <a:ea typeface="+mn-ea"/>
                <a:cs typeface="+mn-cs"/>
              </a:defRPr>
            </a:lvl4pPr>
            <a:lvl5pPr marL="2057400" indent="-22860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endParaRPr lang="en-US" dirty="0">
              <a:latin typeface="+mn-lt"/>
            </a:endParaRPr>
          </a:p>
        </p:txBody>
      </p:sp>
      <p:sp>
        <p:nvSpPr>
          <p:cNvPr id="9" name="Content Placeholder 2">
            <a:extLst>
              <a:ext uri="{FF2B5EF4-FFF2-40B4-BE49-F238E27FC236}">
                <a16:creationId xmlns:a16="http://schemas.microsoft.com/office/drawing/2014/main" id="{4B5BA6C1-2ADB-40F3-85AD-A14F73511D32}"/>
              </a:ext>
            </a:extLst>
          </p:cNvPr>
          <p:cNvSpPr txBox="1">
            <a:spLocks/>
          </p:cNvSpPr>
          <p:nvPr/>
        </p:nvSpPr>
        <p:spPr>
          <a:xfrm>
            <a:off x="381000" y="1600200"/>
            <a:ext cx="8229600" cy="5029200"/>
          </a:xfrm>
          <a:prstGeom prst="rect">
            <a:avLst/>
          </a:prstGeom>
        </p:spPr>
        <p:txBody>
          <a:bodyPr>
            <a:normAutofit/>
          </a:bodyPr>
          <a:lstStyle>
            <a:lvl1pPr marL="342900" indent="-342900" algn="l" defTabSz="914400" rtl="0" eaLnBrk="1" latinLnBrk="0" hangingPunct="1">
              <a:lnSpc>
                <a:spcPct val="90000"/>
              </a:lnSpc>
              <a:spcBef>
                <a:spcPts val="0"/>
              </a:spcBef>
              <a:spcAft>
                <a:spcPts val="1440"/>
              </a:spcAft>
              <a:buClr>
                <a:schemeClr val="accent1"/>
              </a:buClr>
              <a:buFont typeface="Wingdings" pitchFamily="2" charset="2"/>
              <a:buChar char="§"/>
              <a:defRPr sz="2400" kern="1200">
                <a:solidFill>
                  <a:srgbClr val="333333"/>
                </a:solidFill>
                <a:latin typeface="Frutiger LT Std 45 Light" pitchFamily="34" charset="0"/>
                <a:ea typeface="+mn-ea"/>
                <a:cs typeface="+mn-cs"/>
              </a:defRPr>
            </a:lvl1pPr>
            <a:lvl2pPr marL="742950" indent="-28575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2pPr>
            <a:lvl3pPr marL="1143000" indent="-228600" algn="l" defTabSz="914400" rtl="0" eaLnBrk="1" latinLnBrk="0" hangingPunct="1">
              <a:lnSpc>
                <a:spcPct val="90000"/>
              </a:lnSpc>
              <a:spcBef>
                <a:spcPts val="0"/>
              </a:spcBef>
              <a:spcAft>
                <a:spcPts val="1180"/>
              </a:spcAft>
              <a:buClr>
                <a:schemeClr val="accent1"/>
              </a:buClr>
              <a:buFont typeface="Calibri" pitchFamily="34" charset="0"/>
              <a:buChar char="₋"/>
              <a:defRPr sz="1800" kern="1200">
                <a:solidFill>
                  <a:srgbClr val="333333"/>
                </a:solidFill>
                <a:latin typeface="Frutiger LT Std 45 Light" pitchFamily="34" charset="0"/>
                <a:ea typeface="+mn-ea"/>
                <a:cs typeface="+mn-cs"/>
              </a:defRPr>
            </a:lvl3pPr>
            <a:lvl4pPr marL="1600200" indent="-228600" algn="l" defTabSz="914400" rtl="0" eaLnBrk="1" latinLnBrk="0" hangingPunct="1">
              <a:lnSpc>
                <a:spcPct val="90000"/>
              </a:lnSpc>
              <a:spcBef>
                <a:spcPts val="0"/>
              </a:spcBef>
              <a:spcAft>
                <a:spcPts val="1180"/>
              </a:spcAft>
              <a:buClr>
                <a:schemeClr val="accent1"/>
              </a:buClr>
              <a:buFont typeface="Wingdings" pitchFamily="2" charset="2"/>
              <a:buChar char="§"/>
              <a:defRPr sz="1800" kern="1200">
                <a:solidFill>
                  <a:srgbClr val="333333"/>
                </a:solidFill>
                <a:latin typeface="Frutiger LT Std 45 Light" pitchFamily="34" charset="0"/>
                <a:ea typeface="+mn-ea"/>
                <a:cs typeface="+mn-cs"/>
              </a:defRPr>
            </a:lvl4pPr>
            <a:lvl5pPr marL="2057400" indent="-228600" algn="l" defTabSz="914400" rtl="0" eaLnBrk="1" latinLnBrk="0" hangingPunct="1">
              <a:lnSpc>
                <a:spcPct val="90000"/>
              </a:lnSpc>
              <a:spcBef>
                <a:spcPts val="0"/>
              </a:spcBef>
              <a:spcAft>
                <a:spcPts val="1180"/>
              </a:spcAft>
              <a:buClr>
                <a:schemeClr val="accent1"/>
              </a:buClr>
              <a:buSzPct val="125000"/>
              <a:buFont typeface="Calibri" pitchFamily="34" charset="0"/>
              <a:buChar char="▫"/>
              <a:defRPr sz="1800" kern="1200">
                <a:solidFill>
                  <a:srgbClr val="333333"/>
                </a:solidFill>
                <a:latin typeface="Frutiger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US" dirty="0">
                <a:latin typeface="+mn-lt"/>
              </a:rPr>
              <a:t>Highest traffic month to BARTable website</a:t>
            </a:r>
          </a:p>
          <a:p>
            <a:pPr lvl="1" fontAlgn="auto">
              <a:defRPr/>
            </a:pPr>
            <a:r>
              <a:rPr lang="en-US" dirty="0">
                <a:latin typeface="+mn-lt"/>
              </a:rPr>
              <a:t>73,454 new users</a:t>
            </a:r>
          </a:p>
          <a:p>
            <a:pPr lvl="1" fontAlgn="auto">
              <a:defRPr/>
            </a:pPr>
            <a:r>
              <a:rPr lang="en-US" dirty="0">
                <a:latin typeface="+mn-lt"/>
              </a:rPr>
              <a:t>87,000 page views on the landing page</a:t>
            </a:r>
          </a:p>
          <a:p>
            <a:pPr fontAlgn="auto">
              <a:defRPr/>
            </a:pPr>
            <a:r>
              <a:rPr lang="en-US" dirty="0">
                <a:latin typeface="+mn-lt"/>
              </a:rPr>
              <a:t>Digital Ads were highly effective </a:t>
            </a:r>
          </a:p>
          <a:p>
            <a:pPr lvl="1" fontAlgn="auto">
              <a:defRPr/>
            </a:pPr>
            <a:r>
              <a:rPr lang="en-US" dirty="0">
                <a:latin typeface="+mn-lt"/>
              </a:rPr>
              <a:t>Clicks: 35k+ </a:t>
            </a:r>
          </a:p>
          <a:p>
            <a:pPr lvl="1" fontAlgn="auto">
              <a:defRPr/>
            </a:pPr>
            <a:r>
              <a:rPr lang="en-US" dirty="0">
                <a:latin typeface="+mn-lt"/>
              </a:rPr>
              <a:t>Impressions: 8 million</a:t>
            </a:r>
          </a:p>
          <a:p>
            <a:pPr lvl="1" fontAlgn="auto">
              <a:defRPr/>
            </a:pPr>
            <a:r>
              <a:rPr lang="en-US" dirty="0">
                <a:latin typeface="+mn-lt"/>
              </a:rPr>
              <a:t>Average Cost Per Click: $0.56</a:t>
            </a:r>
          </a:p>
          <a:p>
            <a:pPr lvl="1" fontAlgn="auto">
              <a:defRPr/>
            </a:pPr>
            <a:r>
              <a:rPr lang="en-US" dirty="0">
                <a:latin typeface="+mn-lt"/>
              </a:rPr>
              <a:t>Click Through Rate: 0.43%</a:t>
            </a:r>
          </a:p>
        </p:txBody>
      </p:sp>
    </p:spTree>
  </p:cSld>
  <p:clrMapOvr>
    <a:masterClrMapping/>
  </p:clrMapOvr>
</p:sld>
</file>

<file path=ppt/theme/theme1.xml><?xml version="1.0" encoding="utf-8"?>
<a:theme xmlns:a="http://schemas.openxmlformats.org/drawingml/2006/main" name="BARTable">
  <a:themeElements>
    <a:clrScheme name="BART">
      <a:dk1>
        <a:srgbClr val="006892"/>
      </a:dk1>
      <a:lt1>
        <a:sysClr val="window" lastClr="FFFFFF"/>
      </a:lt1>
      <a:dk2>
        <a:srgbClr val="008FB4"/>
      </a:dk2>
      <a:lt2>
        <a:srgbClr val="EAD766"/>
      </a:lt2>
      <a:accent1>
        <a:srgbClr val="E6851C"/>
      </a:accent1>
      <a:accent2>
        <a:srgbClr val="BF311A"/>
      </a:accent2>
      <a:accent3>
        <a:srgbClr val="78A22F"/>
      </a:accent3>
      <a:accent4>
        <a:srgbClr val="B4CC95"/>
      </a:accent4>
      <a:accent5>
        <a:srgbClr val="5261AC"/>
      </a:accent5>
      <a:accent6>
        <a:srgbClr val="CBB67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BARTable</Template>
  <TotalTime>1233</TotalTime>
  <Words>671</Words>
  <Application>Microsoft Office PowerPoint</Application>
  <PresentationFormat>On-screen Show (4:3)</PresentationFormat>
  <Paragraphs>68</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Frutiger LT Std 45 Light</vt:lpstr>
      <vt:lpstr>Wingdings</vt:lpstr>
      <vt:lpstr>BARTable</vt:lpstr>
      <vt:lpstr>Fiji Spring Break Sweepstakes</vt:lpstr>
      <vt:lpstr>The problem</vt:lpstr>
      <vt:lpstr>The solution</vt:lpstr>
      <vt:lpstr>Spring Break Escape to Fiji</vt:lpstr>
      <vt:lpstr>New ways to target riders</vt:lpstr>
      <vt:lpstr>Digital Ads</vt:lpstr>
      <vt:lpstr>Video</vt:lpstr>
      <vt:lpstr>Radio Ads</vt:lpstr>
      <vt:lpstr>The results …</vt:lpstr>
      <vt:lpstr>Email Newsletter</vt:lpstr>
      <vt:lpstr>Instagram </vt:lpstr>
      <vt:lpstr>Post campaign</vt:lpstr>
      <vt:lpstr>AdWheel Consideration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Frainier</dc:creator>
  <cp:lastModifiedBy>Andrea Frainier</cp:lastModifiedBy>
  <cp:revision>80</cp:revision>
  <dcterms:created xsi:type="dcterms:W3CDTF">2014-02-28T01:16:40Z</dcterms:created>
  <dcterms:modified xsi:type="dcterms:W3CDTF">2018-11-20T22:27:50Z</dcterms:modified>
</cp:coreProperties>
</file>